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1" r:id="rId6"/>
    <p:sldId id="260" r:id="rId7"/>
    <p:sldId id="262" r:id="rId8"/>
    <p:sldId id="263" r:id="rId9"/>
    <p:sldId id="280" r:id="rId10"/>
    <p:sldId id="281" r:id="rId11"/>
    <p:sldId id="264" r:id="rId12"/>
    <p:sldId id="265" r:id="rId13"/>
    <p:sldId id="266" r:id="rId14"/>
    <p:sldId id="267" r:id="rId15"/>
    <p:sldId id="282" r:id="rId16"/>
    <p:sldId id="268" r:id="rId17"/>
    <p:sldId id="269" r:id="rId18"/>
    <p:sldId id="270" r:id="rId19"/>
    <p:sldId id="271" r:id="rId20"/>
    <p:sldId id="272" r:id="rId21"/>
    <p:sldId id="273" r:id="rId22"/>
    <p:sldId id="283" r:id="rId23"/>
    <p:sldId id="276" r:id="rId24"/>
    <p:sldId id="277" r:id="rId25"/>
    <p:sldId id="278" r:id="rId2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a:tcStyle>
        <a:tcBdr/>
        <a:fill>
          <a:solidFill>
            <a:srgbClr val="F3F9FA"/>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a:tcStyle>
        <a:tcBdr/>
        <a:fill>
          <a:solidFill>
            <a:srgbClr val="E7E7ED"/>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4" d="100"/>
          <a:sy n="124" d="100"/>
        </p:scale>
        <p:origin x="122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1143000" y="685800"/>
            <a:ext cx="4572000" cy="3429000"/>
          </a:xfrm>
          <a:prstGeom prst="rect">
            <a:avLst/>
          </a:prstGeom>
        </p:spPr>
        <p:txBody>
          <a:bodyPr/>
          <a:lstStyle/>
          <a:p>
            <a:endParaRPr/>
          </a:p>
        </p:txBody>
      </p:sp>
      <p:sp>
        <p:nvSpPr>
          <p:cNvPr id="111" name="Shape 11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3" name="Body Level One…"/>
          <p:cNvSpPr txBox="1">
            <a:spLocks noGrp="1"/>
          </p:cNvSpPr>
          <p:nvPr>
            <p:ph type="body" sz="quarter" idx="1"/>
          </p:nvPr>
        </p:nvSpPr>
        <p:spPr>
          <a:xfrm>
            <a:off x="1371600" y="3886200"/>
            <a:ext cx="6400800" cy="1752600"/>
          </a:xfrm>
          <a:prstGeom prst="rect">
            <a:avLst/>
          </a:prstGeom>
        </p:spPr>
        <p:txBody>
          <a:bodyPr/>
          <a:lstStyle>
            <a:lvl1pPr algn="ctr"/>
            <a:lvl2pPr indent="457200" algn="ctr"/>
            <a:lvl3pPr indent="914400" algn="ctr"/>
            <a:lvl4pPr indent="1371600" algn="ctr"/>
            <a:lvl5pPr indent="1828800" algn="ct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3" name="Title Text"/>
          <p:cNvSpPr txBox="1">
            <a:spLocks noGrp="1"/>
          </p:cNvSpPr>
          <p:nvPr>
            <p:ph type="title"/>
          </p:nvPr>
        </p:nvSpPr>
        <p:spPr>
          <a:prstGeom prst="rect">
            <a:avLst/>
          </a:prstGeom>
        </p:spPr>
        <p:txBody>
          <a:bodyPr/>
          <a:lstStyle/>
          <a:p>
            <a:r>
              <a:t>Title Text</a:t>
            </a:r>
          </a:p>
        </p:txBody>
      </p:sp>
      <p:sp>
        <p:nvSpPr>
          <p:cNvPr id="9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6629400" y="273050"/>
            <a:ext cx="2057400" cy="6584950"/>
          </a:xfrm>
          <a:prstGeom prst="rect">
            <a:avLst/>
          </a:prstGeom>
        </p:spPr>
        <p:txBody>
          <a:bodyPr/>
          <a:lstStyle/>
          <a:p>
            <a:r>
              <a:t>Title Text</a:t>
            </a:r>
          </a:p>
        </p:txBody>
      </p:sp>
      <p:sp>
        <p:nvSpPr>
          <p:cNvPr id="103" name="Body Level One…"/>
          <p:cNvSpPr txBox="1">
            <a:spLocks noGrp="1"/>
          </p:cNvSpPr>
          <p:nvPr>
            <p:ph type="body" idx="1"/>
          </p:nvPr>
        </p:nvSpPr>
        <p:spPr>
          <a:xfrm>
            <a:off x="457200" y="273050"/>
            <a:ext cx="6019800" cy="65849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722312" y="4406900"/>
            <a:ext cx="7772401" cy="1362075"/>
          </a:xfrm>
          <a:prstGeom prst="rect">
            <a:avLst/>
          </a:prstGeom>
        </p:spPr>
        <p:txBody>
          <a:bodyPr/>
          <a:lstStyle>
            <a:lvl1pPr>
              <a:defRPr sz="4000" b="1" cap="all"/>
            </a:lvl1pPr>
          </a:lstStyle>
          <a:p>
            <a:r>
              <a:t>Title Text</a:t>
            </a:r>
          </a:p>
        </p:txBody>
      </p:sp>
      <p:sp>
        <p:nvSpPr>
          <p:cNvPr id="31" name="Body Level One…"/>
          <p:cNvSpPr txBox="1">
            <a:spLocks noGrp="1"/>
          </p:cNvSpPr>
          <p:nvPr>
            <p:ph type="body" sz="quarter" idx="1"/>
          </p:nvPr>
        </p:nvSpPr>
        <p:spPr>
          <a:xfrm>
            <a:off x="722312" y="2906713"/>
            <a:ext cx="7772401" cy="1500188"/>
          </a:xfrm>
          <a:prstGeom prst="rect">
            <a:avLst/>
          </a:prstGeom>
        </p:spPr>
        <p:txBody>
          <a:bodyPr anchor="b"/>
          <a:lstStyle>
            <a:lvl1pPr>
              <a:defRPr sz="2000"/>
            </a:lvl1pPr>
            <a:lvl2pPr indent="457200">
              <a:defRPr sz="2000"/>
            </a:lvl2pPr>
            <a:lvl3pPr indent="914400">
              <a:defRPr sz="2000"/>
            </a:lvl3pPr>
            <a:lvl4pPr indent="1371600">
              <a:defRPr sz="2000"/>
            </a:lvl4pPr>
            <a:lvl5pPr indent="1828800">
              <a:defRPr sz="2000"/>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sz="half" idx="1"/>
          </p:nvPr>
        </p:nvSpPr>
        <p:spPr>
          <a:xfrm>
            <a:off x="457200" y="1600200"/>
            <a:ext cx="4038600" cy="5257800"/>
          </a:xfrm>
          <a:prstGeom prst="rect">
            <a:avLst/>
          </a:prstGeom>
        </p:spPr>
        <p:txBody>
          <a:bodyPr/>
          <a:lstStyle>
            <a:lvl1pPr>
              <a:defRPr sz="2800"/>
            </a:lvl1pPr>
            <a:lvl2pPr>
              <a:defRPr sz="2800"/>
            </a:lvl2pPr>
            <a:lvl3pPr>
              <a:defRPr sz="2800"/>
            </a:lvl3pPr>
            <a:lvl4pPr>
              <a:defRPr sz="2800"/>
            </a:lvl4pPr>
            <a:lvl5pPr>
              <a:defRPr sz="28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Title Text"/>
          <p:cNvSpPr txBox="1">
            <a:spLocks noGrp="1"/>
          </p:cNvSpPr>
          <p:nvPr>
            <p:ph type="title"/>
          </p:nvPr>
        </p:nvSpPr>
        <p:spPr>
          <a:xfrm>
            <a:off x="457200" y="274638"/>
            <a:ext cx="8229600" cy="1143001"/>
          </a:xfrm>
          <a:prstGeom prst="rect">
            <a:avLst/>
          </a:prstGeom>
        </p:spPr>
        <p:txBody>
          <a:bodyPr/>
          <a:lstStyle/>
          <a:p>
            <a:r>
              <a:t>Title Text</a:t>
            </a:r>
          </a:p>
        </p:txBody>
      </p:sp>
      <p:sp>
        <p:nvSpPr>
          <p:cNvPr id="49" name="Body Level One…"/>
          <p:cNvSpPr txBox="1">
            <a:spLocks noGrp="1"/>
          </p:cNvSpPr>
          <p:nvPr>
            <p:ph type="body" sz="quarter" idx="1"/>
          </p:nvPr>
        </p:nvSpPr>
        <p:spPr>
          <a:xfrm>
            <a:off x="457200" y="1535112"/>
            <a:ext cx="4040188" cy="639763"/>
          </a:xfrm>
          <a:prstGeom prst="rect">
            <a:avLst/>
          </a:prstGeom>
        </p:spPr>
        <p:txBody>
          <a:bodyPr anchor="b"/>
          <a:lstStyle>
            <a:lvl1pPr>
              <a:defRPr sz="2400" b="1"/>
            </a:lvl1pPr>
            <a:lvl2pPr indent="457200">
              <a:defRPr sz="2400" b="1"/>
            </a:lvl2pPr>
            <a:lvl3pPr indent="914400">
              <a:defRPr sz="2400" b="1"/>
            </a:lvl3pPr>
            <a:lvl4pPr indent="1371600">
              <a:defRPr sz="2400" b="1"/>
            </a:lvl4pPr>
            <a:lvl5pPr indent="1828800">
              <a:defRPr sz="2400" b="1"/>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13"/>
          </p:nvPr>
        </p:nvSpPr>
        <p:spPr>
          <a:xfrm>
            <a:off x="4645025" y="1535112"/>
            <a:ext cx="4041775" cy="639763"/>
          </a:xfrm>
          <a:prstGeom prst="rect">
            <a:avLst/>
          </a:prstGeom>
        </p:spPr>
        <p:txBody>
          <a:bodyPr anchor="b"/>
          <a:lstStyle/>
          <a:p>
            <a:pPr>
              <a:defRPr sz="2400" b="1"/>
            </a:pPr>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3" name="Title Text"/>
          <p:cNvSpPr txBox="1">
            <a:spLocks noGrp="1"/>
          </p:cNvSpPr>
          <p:nvPr>
            <p:ph type="title"/>
          </p:nvPr>
        </p:nvSpPr>
        <p:spPr>
          <a:xfrm>
            <a:off x="457200" y="273050"/>
            <a:ext cx="3008314" cy="1162050"/>
          </a:xfrm>
          <a:prstGeom prst="rect">
            <a:avLst/>
          </a:prstGeom>
        </p:spPr>
        <p:txBody>
          <a:bodyPr anchor="b"/>
          <a:lstStyle>
            <a:lvl1pPr>
              <a:defRPr sz="2000" b="1"/>
            </a:lvl1pPr>
          </a:lstStyle>
          <a:p>
            <a:r>
              <a:t>Title Text</a:t>
            </a:r>
          </a:p>
        </p:txBody>
      </p:sp>
      <p:sp>
        <p:nvSpPr>
          <p:cNvPr id="74" name="Body Level One…"/>
          <p:cNvSpPr txBox="1">
            <a:spLocks noGrp="1"/>
          </p:cNvSpPr>
          <p:nvPr>
            <p:ph type="body" idx="1"/>
          </p:nvPr>
        </p:nvSpPr>
        <p:spPr>
          <a:xfrm>
            <a:off x="3575050" y="273050"/>
            <a:ext cx="5111750" cy="5853113"/>
          </a:xfrm>
          <a:prstGeom prst="rect">
            <a:avLst/>
          </a:prstGeom>
        </p:spPr>
        <p:txBody>
          <a:bodyPr/>
          <a:lstStyle>
            <a:lvl1pPr>
              <a:defRPr sz="3200"/>
            </a:lvl1pPr>
            <a:lvl2pPr>
              <a:defRPr sz="3200"/>
            </a:lvl2pPr>
            <a:lvl3pPr>
              <a:defRPr sz="3200"/>
            </a:lvl3pPr>
            <a:lvl4pPr>
              <a:defRPr sz="3200"/>
            </a:lvl4pPr>
            <a:lvl5pPr>
              <a:defRPr sz="3200"/>
            </a:lvl5p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half" idx="13"/>
          </p:nvPr>
        </p:nvSpPr>
        <p:spPr>
          <a:xfrm>
            <a:off x="457199" y="1435100"/>
            <a:ext cx="3008315" cy="4691063"/>
          </a:xfrm>
          <a:prstGeom prst="rect">
            <a:avLst/>
          </a:prstGeom>
        </p:spPr>
        <p:txBody>
          <a:bodyPr/>
          <a:lstStyle/>
          <a:p>
            <a:pPr>
              <a:defRPr sz="1400"/>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3" name="Title Text"/>
          <p:cNvSpPr txBox="1">
            <a:spLocks noGrp="1"/>
          </p:cNvSpPr>
          <p:nvPr>
            <p:ph type="title"/>
          </p:nvPr>
        </p:nvSpPr>
        <p:spPr>
          <a:xfrm>
            <a:off x="1792288" y="4800600"/>
            <a:ext cx="5486401" cy="566738"/>
          </a:xfrm>
          <a:prstGeom prst="rect">
            <a:avLst/>
          </a:prstGeom>
        </p:spPr>
        <p:txBody>
          <a:bodyPr anchor="b"/>
          <a:lstStyle>
            <a:lvl1pPr>
              <a:defRPr sz="2000" b="1"/>
            </a:lvl1pPr>
          </a:lstStyle>
          <a:p>
            <a:r>
              <a:t>Title Text</a:t>
            </a:r>
          </a:p>
        </p:txBody>
      </p:sp>
      <p:sp>
        <p:nvSpPr>
          <p:cNvPr id="84" name="Picture Placeholder 2"/>
          <p:cNvSpPr>
            <a:spLocks noGrp="1"/>
          </p:cNvSpPr>
          <p:nvPr>
            <p:ph type="pic" sz="half" idx="13"/>
          </p:nvPr>
        </p:nvSpPr>
        <p:spPr>
          <a:xfrm>
            <a:off x="1792288" y="612775"/>
            <a:ext cx="5486401" cy="4114800"/>
          </a:xfrm>
          <a:prstGeom prst="rect">
            <a:avLst/>
          </a:prstGeom>
        </p:spPr>
        <p:txBody>
          <a:bodyPr lIns="91439" tIns="45719" rIns="91439" bIns="45719">
            <a:noAutofit/>
          </a:bodyPr>
          <a:lstStyle/>
          <a:p>
            <a:endParaRPr/>
          </a:p>
        </p:txBody>
      </p:sp>
      <p:sp>
        <p:nvSpPr>
          <p:cNvPr id="85" name="Body Level One…"/>
          <p:cNvSpPr txBox="1">
            <a:spLocks noGrp="1"/>
          </p:cNvSpPr>
          <p:nvPr>
            <p:ph type="body" sz="quarter" idx="1"/>
          </p:nvPr>
        </p:nvSpPr>
        <p:spPr>
          <a:xfrm>
            <a:off x="1792288" y="5367337"/>
            <a:ext cx="5486401" cy="804863"/>
          </a:xfrm>
          <a:prstGeom prst="rect">
            <a:avLst/>
          </a:prstGeom>
        </p:spPr>
        <p:txBody>
          <a:bodyPr/>
          <a:lstStyle>
            <a:lvl1pPr>
              <a:defRPr sz="1400"/>
            </a:lvl1pPr>
            <a:lvl2pPr indent="457200">
              <a:defRPr sz="1400"/>
            </a:lvl2pPr>
            <a:lvl3pPr indent="914400">
              <a:defRPr sz="1400"/>
            </a:lvl3pPr>
            <a:lvl4pPr indent="1371600">
              <a:defRPr sz="1400"/>
            </a:lvl4pPr>
            <a:lvl5pPr indent="1828800">
              <a:defRPr sz="14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pic>
        <p:nvPicPr>
          <p:cNvPr id="2" name="Picture 1" descr="Picture 1"/>
          <p:cNvPicPr>
            <a:picLocks noChangeAspect="1"/>
          </p:cNvPicPr>
          <p:nvPr/>
        </p:nvPicPr>
        <p:blipFill>
          <a:blip r:embed="rId13">
            <a:extLst/>
          </a:blip>
          <a:stretch>
            <a:fillRect/>
          </a:stretch>
        </p:blipFill>
        <p:spPr>
          <a:xfrm>
            <a:off x="0" y="0"/>
            <a:ext cx="9144000" cy="1295400"/>
          </a:xfrm>
          <a:prstGeom prst="rect">
            <a:avLst/>
          </a:prstGeom>
          <a:ln w="12700">
            <a:miter lim="400000"/>
          </a:ln>
        </p:spPr>
      </p:pic>
      <p:sp>
        <p:nvSpPr>
          <p:cNvPr id="3" name="Title Text"/>
          <p:cNvSpPr txBox="1">
            <a:spLocks noGrp="1"/>
          </p:cNvSpPr>
          <p:nvPr>
            <p:ph type="title"/>
          </p:nvPr>
        </p:nvSpPr>
        <p:spPr>
          <a:xfrm>
            <a:off x="457200" y="273050"/>
            <a:ext cx="8229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4"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785591" y="6656388"/>
            <a:ext cx="358410" cy="370837"/>
          </a:xfrm>
          <a:prstGeom prst="rect">
            <a:avLst/>
          </a:prstGeom>
          <a:ln w="12700">
            <a:miter lim="400000"/>
          </a:ln>
        </p:spPr>
        <p:txBody>
          <a:bodyPr wrap="none" lIns="45718" tIns="45718" rIns="45718" bIns="45718">
            <a:spAutoFit/>
          </a:bodyPr>
          <a:lstStyle>
            <a:lvl1pPr algn="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1pPr>
      <a:lvl2pPr marL="0" marR="0" indent="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2pPr>
      <a:lvl3pPr marL="0" marR="0" indent="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3pPr>
      <a:lvl4pPr marL="0" marR="0" indent="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4pPr>
      <a:lvl5pPr marL="0" marR="0" indent="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5pPr>
      <a:lvl6pPr marL="0" marR="0" indent="4572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6pPr>
      <a:lvl7pPr marL="0" marR="0" indent="9144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7pPr>
      <a:lvl8pPr marL="0" marR="0" indent="13716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8pPr>
      <a:lvl9pPr marL="0" marR="0" indent="18288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9pPr>
    </p:titleStyle>
    <p:bodyStyle>
      <a:lvl1pPr marL="0" marR="0" indent="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1pPr>
      <a:lvl2pPr marL="0" marR="0" indent="2286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2pPr>
      <a:lvl3pPr marL="0" marR="0" indent="4572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3pPr>
      <a:lvl4pPr marL="0" marR="0" indent="6858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4pPr>
      <a:lvl5pPr marL="0" marR="0" indent="9144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5pPr>
      <a:lvl6pPr marL="0" marR="0" indent="13716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6pPr>
      <a:lvl7pPr marL="0" marR="0" indent="18288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7pPr>
      <a:lvl8pPr marL="0" marR="0" indent="22860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8pPr>
      <a:lvl9pPr marL="0" marR="0" indent="2743200" algn="l" defTabSz="457200" rtl="0" latinLnBrk="0">
        <a:lnSpc>
          <a:spcPct val="100000"/>
        </a:lnSpc>
        <a:spcBef>
          <a:spcPts val="0"/>
        </a:spcBef>
        <a:spcAft>
          <a:spcPts val="0"/>
        </a:spcAft>
        <a:buClrTx/>
        <a:buSzTx/>
        <a:buFontTx/>
        <a:buNone/>
        <a:tabLst/>
        <a:defRPr sz="1200" b="0" i="0" u="none" strike="noStrike" cap="none" spc="0" baseline="0">
          <a:ln>
            <a:noFill/>
          </a:ln>
          <a:solidFill>
            <a:srgbClr val="000000"/>
          </a:solidFill>
          <a:uFillTx/>
          <a:latin typeface="+mj-lt"/>
          <a:ea typeface="+mj-ea"/>
          <a:cs typeface="+mj-cs"/>
          <a:sym typeface="Helvetica"/>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a:defRPr>
      </a:lvl1pPr>
      <a:lvl2pPr marL="0" marR="0" indent="4572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a:defRPr>
      </a:lvl2pPr>
      <a:lvl3pPr marL="0" marR="0" indent="9144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a:defRPr>
      </a:lvl3pPr>
      <a:lvl4pPr marL="0" marR="0" indent="13716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a:defRPr>
      </a:lvl4pPr>
      <a:lvl5pPr marL="0" marR="0" indent="18288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a:defRPr>
      </a:lvl5pPr>
      <a:lvl6pPr marL="0" marR="0" indent="22860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a:defRPr>
      </a:lvl6pPr>
      <a:lvl7pPr marL="0" marR="0" indent="27432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a:defRPr>
      </a:lvl7pPr>
      <a:lvl8pPr marL="0" marR="0" indent="32004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a:defRPr>
      </a:lvl8pPr>
      <a:lvl9pPr marL="0" marR="0" indent="36576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p:cNvSpPr txBox="1">
            <a:spLocks noGrp="1"/>
          </p:cNvSpPr>
          <p:nvPr>
            <p:ph type="ctrTitle"/>
          </p:nvPr>
        </p:nvSpPr>
        <p:spPr>
          <a:xfrm>
            <a:off x="0" y="116632"/>
            <a:ext cx="7772400" cy="1470026"/>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Control System Design by Simulation using Simulink</a:t>
            </a:r>
          </a:p>
        </p:txBody>
      </p:sp>
      <p:sp>
        <p:nvSpPr>
          <p:cNvPr id="114" name="Subtitle 2"/>
          <p:cNvSpPr txBox="1">
            <a:spLocks noGrp="1"/>
          </p:cNvSpPr>
          <p:nvPr>
            <p:ph type="subTitle" sz="half" idx="1"/>
          </p:nvPr>
        </p:nvSpPr>
        <p:spPr>
          <a:xfrm>
            <a:off x="827583" y="1772816"/>
            <a:ext cx="6912769" cy="3456385"/>
          </a:xfrm>
          <a:prstGeom prst="rect">
            <a:avLst/>
          </a:prstGeom>
        </p:spPr>
        <p:txBody>
          <a:bodyPr/>
          <a:lstStyle/>
          <a:p>
            <a:pPr marL="457200" indent="-457200" algn="l">
              <a:buSzPct val="100000"/>
              <a:buFont typeface="Arial"/>
              <a:buChar char="•"/>
              <a:defRPr sz="3600">
                <a:latin typeface="Arial"/>
                <a:ea typeface="Arial"/>
                <a:cs typeface="Arial"/>
                <a:sym typeface="Arial"/>
              </a:defRPr>
            </a:pPr>
            <a:r>
              <a:t>Introduction of Simulink</a:t>
            </a:r>
          </a:p>
          <a:p>
            <a:pPr marL="457200" indent="-457200" algn="l">
              <a:buSzPct val="100000"/>
              <a:buFont typeface="Arial"/>
              <a:buChar char="•"/>
              <a:defRPr sz="3600">
                <a:latin typeface="Arial"/>
                <a:ea typeface="Arial"/>
                <a:cs typeface="Arial"/>
                <a:sym typeface="Arial"/>
              </a:defRPr>
            </a:pPr>
            <a:r>
              <a:t>Bioprocess Controller Design</a:t>
            </a:r>
          </a:p>
          <a:p>
            <a:pPr marL="457200" indent="-457200" algn="l">
              <a:buSzPct val="100000"/>
              <a:buFont typeface="Arial"/>
              <a:buChar char="•"/>
              <a:defRPr sz="3600">
                <a:latin typeface="Arial"/>
                <a:ea typeface="Arial"/>
                <a:cs typeface="Arial"/>
                <a:sym typeface="Arial"/>
              </a:defRPr>
            </a:pPr>
            <a:r>
              <a:t>Case study</a:t>
            </a:r>
          </a:p>
          <a:p>
            <a:pPr>
              <a:defRPr sz="3600"/>
            </a:pPr>
            <a:r>
              <a:t>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5073" t="27259" r="25371" b="50508"/>
          <a:stretch/>
        </p:blipFill>
        <p:spPr>
          <a:xfrm>
            <a:off x="1988280" y="1670879"/>
            <a:ext cx="4310742" cy="745351"/>
          </a:xfrm>
          <a:prstGeom prst="rect">
            <a:avLst/>
          </a:prstGeom>
        </p:spPr>
      </p:pic>
      <p:sp>
        <p:nvSpPr>
          <p:cNvPr id="163" name="Title 1"/>
          <p:cNvSpPr txBox="1">
            <a:spLocks noGrp="1"/>
          </p:cNvSpPr>
          <p:nvPr>
            <p:ph type="title"/>
          </p:nvPr>
        </p:nvSpPr>
        <p:spPr>
          <a:xfrm>
            <a:off x="107504" y="116632"/>
            <a:ext cx="8229601" cy="1325563"/>
          </a:xfrm>
          <a:prstGeom prst="rect">
            <a:avLst/>
          </a:prstGeom>
        </p:spPr>
        <p:txBody>
          <a:bodyPr/>
          <a:lstStyle>
            <a:lvl1pPr>
              <a:defRPr sz="4000" b="1">
                <a:solidFill>
                  <a:schemeClr val="accent3">
                    <a:lumOff val="44000"/>
                  </a:schemeClr>
                </a:solidFill>
              </a:defRPr>
            </a:lvl1pPr>
          </a:lstStyle>
          <a:p>
            <a:r>
              <a:t>Simulink Modelling</a:t>
            </a:r>
          </a:p>
        </p:txBody>
      </p:sp>
      <p:sp>
        <p:nvSpPr>
          <p:cNvPr id="164" name="TextBox 1"/>
          <p:cNvSpPr txBox="1"/>
          <p:nvPr/>
        </p:nvSpPr>
        <p:spPr>
          <a:xfrm>
            <a:off x="227384" y="3413394"/>
            <a:ext cx="3880227"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buSzPct val="100000"/>
            </a:pPr>
            <a:r>
              <a:rPr dirty="0" smtClean="0"/>
              <a:t>r(t</a:t>
            </a:r>
            <a:r>
              <a:rPr dirty="0"/>
              <a:t>)=10u(t-1), </a:t>
            </a:r>
            <a:r>
              <a:rPr dirty="0" err="1"/>
              <a:t>t</a:t>
            </a:r>
            <a:r>
              <a:rPr sz="1400" dirty="0" err="1"/>
              <a:t>step</a:t>
            </a:r>
            <a:r>
              <a:rPr dirty="0"/>
              <a:t> = 1, r(0)=2, </a:t>
            </a:r>
            <a:r>
              <a:rPr dirty="0" smtClean="0"/>
              <a:t>Gain=</a:t>
            </a:r>
            <a:r>
              <a:rPr lang="en-GB" dirty="0" smtClean="0"/>
              <a:t>3</a:t>
            </a:r>
            <a:endParaRPr dirty="0"/>
          </a:p>
        </p:txBody>
      </p:sp>
      <p:sp>
        <p:nvSpPr>
          <p:cNvPr id="2" name="TextBox 1"/>
          <p:cNvSpPr txBox="1"/>
          <p:nvPr/>
        </p:nvSpPr>
        <p:spPr>
          <a:xfrm>
            <a:off x="1988280" y="2487069"/>
            <a:ext cx="6052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smtClean="0">
                <a:ln>
                  <a:noFill/>
                </a:ln>
                <a:solidFill>
                  <a:srgbClr val="000000"/>
                </a:solidFill>
                <a:effectLst/>
                <a:uFillTx/>
                <a:latin typeface="+mj-lt"/>
                <a:ea typeface="+mj-ea"/>
                <a:cs typeface="+mj-cs"/>
                <a:sym typeface="Helvetica"/>
              </a:rPr>
              <a:t>Input</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sp>
        <p:nvSpPr>
          <p:cNvPr id="3" name="TextBox 2"/>
          <p:cNvSpPr txBox="1"/>
          <p:nvPr/>
        </p:nvSpPr>
        <p:spPr>
          <a:xfrm>
            <a:off x="3956421" y="2548542"/>
            <a:ext cx="3744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smtClean="0">
                <a:ln>
                  <a:noFill/>
                </a:ln>
                <a:solidFill>
                  <a:srgbClr val="000000"/>
                </a:solidFill>
                <a:effectLst/>
                <a:uFillTx/>
                <a:latin typeface="+mj-lt"/>
                <a:ea typeface="+mj-ea"/>
                <a:cs typeface="+mj-cs"/>
                <a:sym typeface="Helvetica"/>
              </a:rPr>
              <a:t>Kp</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sp>
        <p:nvSpPr>
          <p:cNvPr id="4" name="TextBox 3"/>
          <p:cNvSpPr txBox="1"/>
          <p:nvPr/>
        </p:nvSpPr>
        <p:spPr>
          <a:xfrm>
            <a:off x="5586293" y="2487069"/>
            <a:ext cx="7848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smtClean="0">
                <a:ln>
                  <a:noFill/>
                </a:ln>
                <a:solidFill>
                  <a:srgbClr val="000000"/>
                </a:solidFill>
                <a:effectLst/>
                <a:uFillTx/>
                <a:latin typeface="+mj-lt"/>
                <a:ea typeface="+mj-ea"/>
                <a:cs typeface="+mj-cs"/>
                <a:sym typeface="Helvetica"/>
              </a:rPr>
              <a:t>Output</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pic>
        <p:nvPicPr>
          <p:cNvPr id="10" name="Picture 9"/>
          <p:cNvPicPr>
            <a:picLocks noChangeAspect="1"/>
          </p:cNvPicPr>
          <p:nvPr/>
        </p:nvPicPr>
        <p:blipFill>
          <a:blip r:embed="rId3"/>
          <a:stretch>
            <a:fillRect/>
          </a:stretch>
        </p:blipFill>
        <p:spPr>
          <a:xfrm>
            <a:off x="4269407" y="3324305"/>
            <a:ext cx="4448395" cy="3145651"/>
          </a:xfrm>
          <a:prstGeom prst="rect">
            <a:avLst/>
          </a:prstGeom>
        </p:spPr>
      </p:pic>
    </p:spTree>
    <p:extLst>
      <p:ext uri="{BB962C8B-B14F-4D97-AF65-F5344CB8AC3E}">
        <p14:creationId xmlns:p14="http://schemas.microsoft.com/office/powerpoint/2010/main" val="10230401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ctangle 1"/>
          <p:cNvSpPr txBox="1">
            <a:spLocks noGrp="1"/>
          </p:cNvSpPr>
          <p:nvPr>
            <p:ph type="title"/>
          </p:nvPr>
        </p:nvSpPr>
        <p:spPr>
          <a:xfrm>
            <a:off x="16761" y="116631"/>
            <a:ext cx="8177215" cy="1144589"/>
          </a:xfrm>
          <a:prstGeom prst="rect">
            <a:avLst/>
          </a:prstGeom>
        </p:spPr>
        <p:txBody>
          <a:bodyPr lIns="45718" tIns="45718" rIns="45718" bIns="45718" anchor="ctr">
            <a:normAutofit fontScale="90000"/>
          </a:bodyPr>
          <a:lstStyle/>
          <a:p>
            <a:pPr defTabSz="689356">
              <a:defRPr sz="3680" b="1">
                <a:solidFill>
                  <a:schemeClr val="accent3">
                    <a:lumOff val="44000"/>
                  </a:schemeClr>
                </a:solidFill>
                <a:latin typeface="Arial"/>
                <a:ea typeface="Arial"/>
                <a:cs typeface="Arial"/>
                <a:sym typeface="Arial"/>
              </a:defRPr>
            </a:pPr>
            <a:r>
              <a:t>General Control Loop Structure</a:t>
            </a:r>
            <a:br/>
            <a:endParaRPr/>
          </a:p>
        </p:txBody>
      </p:sp>
      <p:sp>
        <p:nvSpPr>
          <p:cNvPr id="168" name="Rectangle 2"/>
          <p:cNvSpPr txBox="1">
            <a:spLocks noGrp="1"/>
          </p:cNvSpPr>
          <p:nvPr>
            <p:ph type="body" sz="half" idx="1"/>
          </p:nvPr>
        </p:nvSpPr>
        <p:spPr>
          <a:xfrm>
            <a:off x="798512" y="4457700"/>
            <a:ext cx="7772401" cy="2012950"/>
          </a:xfrm>
          <a:prstGeom prst="rect">
            <a:avLst/>
          </a:prstGeom>
        </p:spPr>
        <p:txBody>
          <a:bodyPr lIns="45718" tIns="45718" rIns="45718" bIns="45718"/>
          <a:lstStyle/>
          <a:p>
            <a:pPr defTabSz="914400">
              <a:spcBef>
                <a:spcPts val="700"/>
              </a:spcBef>
              <a:defRPr sz="3200">
                <a:latin typeface="Times New Roman"/>
                <a:ea typeface="Times New Roman"/>
                <a:cs typeface="Times New Roman"/>
                <a:sym typeface="Times New Roman"/>
              </a:defRPr>
            </a:pPr>
            <a:r>
              <a:t>r: </a:t>
            </a:r>
            <a:r>
              <a:rPr sz="1200"/>
              <a:t>i</a:t>
            </a:r>
            <a:r>
              <a:t>nput	c: control variable</a:t>
            </a:r>
          </a:p>
          <a:p>
            <a:pPr defTabSz="914400">
              <a:spcBef>
                <a:spcPts val="700"/>
              </a:spcBef>
              <a:defRPr sz="3200">
                <a:latin typeface="Times New Roman"/>
                <a:ea typeface="Times New Roman"/>
                <a:cs typeface="Times New Roman"/>
                <a:sym typeface="Times New Roman"/>
              </a:defRPr>
            </a:pPr>
            <a:r>
              <a:t>e: control error 	z: disturbance</a:t>
            </a:r>
          </a:p>
          <a:p>
            <a:pPr defTabSz="914400">
              <a:spcBef>
                <a:spcPts val="700"/>
              </a:spcBef>
              <a:defRPr sz="3200">
                <a:latin typeface="Times New Roman"/>
                <a:ea typeface="Times New Roman"/>
                <a:cs typeface="Times New Roman"/>
                <a:sym typeface="Times New Roman"/>
              </a:defRPr>
            </a:pPr>
            <a:r>
              <a:t>y: actuating variable</a:t>
            </a:r>
          </a:p>
        </p:txBody>
      </p:sp>
      <p:sp>
        <p:nvSpPr>
          <p:cNvPr id="169" name="AutoShape 3"/>
          <p:cNvSpPr txBox="1"/>
          <p:nvPr/>
        </p:nvSpPr>
        <p:spPr>
          <a:xfrm>
            <a:off x="6553200" y="6248400"/>
            <a:ext cx="1905000" cy="287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r">
              <a:defRPr sz="1400">
                <a:latin typeface="Times New Roman"/>
                <a:ea typeface="Times New Roman"/>
                <a:cs typeface="Times New Roman"/>
                <a:sym typeface="Times New Roman"/>
              </a:defRPr>
            </a:lvl1pPr>
          </a:lstStyle>
          <a:p>
            <a:r>
              <a:t>10</a:t>
            </a:r>
          </a:p>
        </p:txBody>
      </p:sp>
      <p:grpSp>
        <p:nvGrpSpPr>
          <p:cNvPr id="172" name="AutoShape 4"/>
          <p:cNvGrpSpPr/>
          <p:nvPr/>
        </p:nvGrpSpPr>
        <p:grpSpPr>
          <a:xfrm>
            <a:off x="2901949" y="2462213"/>
            <a:ext cx="1684340" cy="446067"/>
            <a:chOff x="0" y="0"/>
            <a:chExt cx="1684338" cy="446066"/>
          </a:xfrm>
        </p:grpSpPr>
        <p:sp>
          <p:nvSpPr>
            <p:cNvPr id="170" name="Rectangle"/>
            <p:cNvSpPr/>
            <p:nvPr/>
          </p:nvSpPr>
          <p:spPr>
            <a:xfrm>
              <a:off x="-1" y="0"/>
              <a:ext cx="1684262" cy="446067"/>
            </a:xfrm>
            <a:prstGeom prst="rect">
              <a:avLst/>
            </a:prstGeom>
            <a:solidFill>
              <a:schemeClr val="accent3">
                <a:lumOff val="44000"/>
              </a:schemeClr>
            </a:solidFill>
            <a:ln w="25400" cap="flat">
              <a:solidFill>
                <a:srgbClr val="000000"/>
              </a:solidFill>
              <a:prstDash val="solid"/>
              <a:round/>
            </a:ln>
            <a:effectLst/>
          </p:spPr>
          <p:txBody>
            <a:bodyPr wrap="square" lIns="45718" tIns="45718" rIns="45718" bIns="45718" numCol="1" anchor="t">
              <a:noAutofit/>
            </a:bodyPr>
            <a:lstStyle/>
            <a:p>
              <a:pPr>
                <a:defRPr sz="1500">
                  <a:latin typeface="Times New Roman"/>
                  <a:ea typeface="Times New Roman"/>
                  <a:cs typeface="Times New Roman"/>
                  <a:sym typeface="Times New Roman"/>
                </a:defRPr>
              </a:pPr>
              <a:endParaRPr/>
            </a:p>
          </p:txBody>
        </p:sp>
        <p:sp>
          <p:nvSpPr>
            <p:cNvPr id="171" name="Controller"/>
            <p:cNvSpPr txBox="1"/>
            <p:nvPr/>
          </p:nvSpPr>
          <p:spPr>
            <a:xfrm>
              <a:off x="-1" y="-1"/>
              <a:ext cx="1684340" cy="4370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400">
                  <a:latin typeface="Arial"/>
                  <a:ea typeface="Arial"/>
                  <a:cs typeface="Arial"/>
                  <a:sym typeface="Arial"/>
                </a:defRPr>
              </a:lvl1pPr>
            </a:lstStyle>
            <a:p>
              <a:r>
                <a:t>Controller</a:t>
              </a:r>
            </a:p>
          </p:txBody>
        </p:sp>
      </p:grpSp>
      <p:grpSp>
        <p:nvGrpSpPr>
          <p:cNvPr id="175" name="AutoShape 5"/>
          <p:cNvGrpSpPr/>
          <p:nvPr/>
        </p:nvGrpSpPr>
        <p:grpSpPr>
          <a:xfrm>
            <a:off x="5419725" y="2462213"/>
            <a:ext cx="1216026" cy="446067"/>
            <a:chOff x="0" y="0"/>
            <a:chExt cx="1216025" cy="446066"/>
          </a:xfrm>
        </p:grpSpPr>
        <p:sp>
          <p:nvSpPr>
            <p:cNvPr id="173" name="Rectangle"/>
            <p:cNvSpPr/>
            <p:nvPr/>
          </p:nvSpPr>
          <p:spPr>
            <a:xfrm>
              <a:off x="0" y="0"/>
              <a:ext cx="1216026" cy="446067"/>
            </a:xfrm>
            <a:prstGeom prst="rect">
              <a:avLst/>
            </a:prstGeom>
            <a:solidFill>
              <a:schemeClr val="accent3">
                <a:lumOff val="44000"/>
              </a:schemeClr>
            </a:solidFill>
            <a:ln w="25400" cap="flat">
              <a:solidFill>
                <a:srgbClr val="000000"/>
              </a:solidFill>
              <a:prstDash val="solid"/>
              <a:round/>
            </a:ln>
            <a:effectLst/>
          </p:spPr>
          <p:txBody>
            <a:bodyPr wrap="square" lIns="45718" tIns="45718" rIns="45718" bIns="45718" numCol="1" anchor="t">
              <a:noAutofit/>
            </a:bodyPr>
            <a:lstStyle/>
            <a:p>
              <a:pPr>
                <a:defRPr sz="1500">
                  <a:latin typeface="Times New Roman"/>
                  <a:ea typeface="Times New Roman"/>
                  <a:cs typeface="Times New Roman"/>
                  <a:sym typeface="Times New Roman"/>
                </a:defRPr>
              </a:pPr>
              <a:endParaRPr/>
            </a:p>
          </p:txBody>
        </p:sp>
        <p:sp>
          <p:nvSpPr>
            <p:cNvPr id="174" name="Process"/>
            <p:cNvSpPr txBox="1"/>
            <p:nvPr/>
          </p:nvSpPr>
          <p:spPr>
            <a:xfrm>
              <a:off x="0" y="-1"/>
              <a:ext cx="1216025" cy="4370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400">
                  <a:latin typeface="Arial"/>
                  <a:ea typeface="Arial"/>
                  <a:cs typeface="Arial"/>
                  <a:sym typeface="Arial"/>
                </a:defRPr>
              </a:lvl1pPr>
            </a:lstStyle>
            <a:p>
              <a:r>
                <a:t>Process</a:t>
              </a:r>
            </a:p>
          </p:txBody>
        </p:sp>
      </p:grpSp>
      <p:grpSp>
        <p:nvGrpSpPr>
          <p:cNvPr id="178" name="Group 6"/>
          <p:cNvGrpSpPr/>
          <p:nvPr/>
        </p:nvGrpSpPr>
        <p:grpSpPr>
          <a:xfrm>
            <a:off x="1646238" y="2539999"/>
            <a:ext cx="306388" cy="306390"/>
            <a:chOff x="0" y="0"/>
            <a:chExt cx="306387" cy="306388"/>
          </a:xfrm>
        </p:grpSpPr>
        <p:sp>
          <p:nvSpPr>
            <p:cNvPr id="176" name="AutoShape 7"/>
            <p:cNvSpPr/>
            <p:nvPr/>
          </p:nvSpPr>
          <p:spPr>
            <a:xfrm>
              <a:off x="-1" y="-1"/>
              <a:ext cx="306389" cy="306390"/>
            </a:xfrm>
            <a:prstGeom prst="ellipse">
              <a:avLst/>
            </a:prstGeom>
            <a:solidFill>
              <a:schemeClr val="accent3">
                <a:lumOff val="44000"/>
              </a:schemeClr>
            </a:solidFill>
            <a:ln w="9525" cap="flat">
              <a:solidFill>
                <a:srgbClr val="000000"/>
              </a:solidFill>
              <a:prstDash val="solid"/>
              <a:round/>
            </a:ln>
            <a:effectLst/>
          </p:spPr>
          <p:txBody>
            <a:bodyPr wrap="square" lIns="45718" tIns="45718" rIns="45718" bIns="45718" numCol="1" anchor="t">
              <a:noAutofit/>
            </a:bodyPr>
            <a:lstStyle/>
            <a:p>
              <a:endParaRPr/>
            </a:p>
          </p:txBody>
        </p:sp>
        <p:sp>
          <p:nvSpPr>
            <p:cNvPr id="177" name="AutoShape 8"/>
            <p:cNvSpPr/>
            <p:nvPr/>
          </p:nvSpPr>
          <p:spPr>
            <a:xfrm>
              <a:off x="44864" y="44864"/>
              <a:ext cx="216658" cy="216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moveTo>
                    <a:pt x="0" y="21600"/>
                  </a:moveTo>
                  <a:lnTo>
                    <a:pt x="21600" y="0"/>
                  </a:lnTo>
                </a:path>
              </a:pathLst>
            </a:custGeom>
            <a:noFill/>
            <a:ln w="9525" cap="flat">
              <a:solidFill>
                <a:srgbClr val="000000"/>
              </a:solidFill>
              <a:prstDash val="solid"/>
              <a:round/>
            </a:ln>
            <a:effectLst/>
          </p:spPr>
          <p:txBody>
            <a:bodyPr wrap="square" lIns="45718" tIns="45718" rIns="45718" bIns="45718" numCol="1" anchor="t">
              <a:noAutofit/>
            </a:bodyPr>
            <a:lstStyle/>
            <a:p>
              <a:endParaRPr/>
            </a:p>
          </p:txBody>
        </p:sp>
      </p:grpSp>
      <p:sp>
        <p:nvSpPr>
          <p:cNvPr id="179" name="Line 9"/>
          <p:cNvSpPr/>
          <p:nvPr/>
        </p:nvSpPr>
        <p:spPr>
          <a:xfrm>
            <a:off x="773112" y="2692400"/>
            <a:ext cx="873126" cy="0"/>
          </a:xfrm>
          <a:prstGeom prst="line">
            <a:avLst/>
          </a:prstGeom>
          <a:ln w="25400">
            <a:solidFill>
              <a:srgbClr val="000000"/>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80" name="AutoShape 10"/>
          <p:cNvSpPr/>
          <p:nvPr/>
        </p:nvSpPr>
        <p:spPr>
          <a:xfrm flipV="1">
            <a:off x="1955799" y="2687638"/>
            <a:ext cx="939801" cy="4762"/>
          </a:xfrm>
          <a:prstGeom prst="line">
            <a:avLst/>
          </a:prstGeom>
          <a:ln w="25400">
            <a:solidFill>
              <a:srgbClr val="000000"/>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81" name="Line 12"/>
          <p:cNvSpPr/>
          <p:nvPr/>
        </p:nvSpPr>
        <p:spPr>
          <a:xfrm>
            <a:off x="6677025" y="2692400"/>
            <a:ext cx="1285876" cy="0"/>
          </a:xfrm>
          <a:prstGeom prst="line">
            <a:avLst/>
          </a:prstGeom>
          <a:ln w="25400">
            <a:solidFill>
              <a:srgbClr val="000000"/>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82" name="Line 13"/>
          <p:cNvSpPr/>
          <p:nvPr/>
        </p:nvSpPr>
        <p:spPr>
          <a:xfrm>
            <a:off x="7186613" y="2690813"/>
            <a:ext cx="14288" cy="1036638"/>
          </a:xfrm>
          <a:prstGeom prst="line">
            <a:avLst/>
          </a:prstGeom>
          <a:ln w="25400">
            <a:solidFill>
              <a:srgbClr val="000000"/>
            </a:solidFill>
          </a:ln>
          <a:effectLst>
            <a:outerShdw blurRad="38100" dist="20000" dir="5400000" rotWithShape="0">
              <a:srgbClr val="000000">
                <a:alpha val="38000"/>
              </a:srgbClr>
            </a:outerShdw>
          </a:effectLst>
        </p:spPr>
        <p:txBody>
          <a:bodyPr lIns="45718" tIns="45718" rIns="45718" bIns="45718"/>
          <a:lstStyle/>
          <a:p>
            <a:endParaRPr/>
          </a:p>
        </p:txBody>
      </p:sp>
      <p:sp>
        <p:nvSpPr>
          <p:cNvPr id="183" name="Line 14"/>
          <p:cNvSpPr/>
          <p:nvPr/>
        </p:nvSpPr>
        <p:spPr>
          <a:xfrm flipH="1" flipV="1">
            <a:off x="1798638" y="3725862"/>
            <a:ext cx="5403851" cy="1588"/>
          </a:xfrm>
          <a:prstGeom prst="line">
            <a:avLst/>
          </a:prstGeom>
          <a:ln w="25400">
            <a:solidFill>
              <a:srgbClr val="000000"/>
            </a:solidFill>
          </a:ln>
          <a:effectLst>
            <a:outerShdw blurRad="38100" dist="20000" dir="5400000" rotWithShape="0">
              <a:srgbClr val="000000">
                <a:alpha val="38000"/>
              </a:srgbClr>
            </a:outerShdw>
          </a:effectLst>
        </p:spPr>
        <p:txBody>
          <a:bodyPr lIns="45718" tIns="45718" rIns="45718" bIns="45718"/>
          <a:lstStyle/>
          <a:p>
            <a:endParaRPr/>
          </a:p>
        </p:txBody>
      </p:sp>
      <p:sp>
        <p:nvSpPr>
          <p:cNvPr id="184" name="Line 15"/>
          <p:cNvSpPr/>
          <p:nvPr/>
        </p:nvSpPr>
        <p:spPr>
          <a:xfrm flipV="1">
            <a:off x="1798638" y="2846388"/>
            <a:ext cx="1" cy="881063"/>
          </a:xfrm>
          <a:prstGeom prst="line">
            <a:avLst/>
          </a:prstGeom>
          <a:ln w="25400">
            <a:solidFill>
              <a:srgbClr val="000000"/>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85" name="AutoShape 16"/>
          <p:cNvSpPr txBox="1"/>
          <p:nvPr/>
        </p:nvSpPr>
        <p:spPr>
          <a:xfrm>
            <a:off x="1001712" y="2181225"/>
            <a:ext cx="206376" cy="437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Arial"/>
                <a:ea typeface="Arial"/>
                <a:cs typeface="Arial"/>
                <a:sym typeface="Arial"/>
              </a:defRPr>
            </a:lvl1pPr>
          </a:lstStyle>
          <a:p>
            <a:r>
              <a:t>r</a:t>
            </a:r>
          </a:p>
        </p:txBody>
      </p:sp>
      <p:sp>
        <p:nvSpPr>
          <p:cNvPr id="186" name="AutoShape 17"/>
          <p:cNvSpPr txBox="1"/>
          <p:nvPr/>
        </p:nvSpPr>
        <p:spPr>
          <a:xfrm>
            <a:off x="7283450" y="2230438"/>
            <a:ext cx="257175" cy="437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Arial"/>
                <a:ea typeface="Arial"/>
                <a:cs typeface="Arial"/>
                <a:sym typeface="Arial"/>
              </a:defRPr>
            </a:lvl1pPr>
          </a:lstStyle>
          <a:p>
            <a:r>
              <a:t>c</a:t>
            </a:r>
          </a:p>
        </p:txBody>
      </p:sp>
      <p:sp>
        <p:nvSpPr>
          <p:cNvPr id="187" name="AutoShape 18"/>
          <p:cNvSpPr txBox="1"/>
          <p:nvPr/>
        </p:nvSpPr>
        <p:spPr>
          <a:xfrm>
            <a:off x="2193925" y="2230438"/>
            <a:ext cx="273050" cy="437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Arial"/>
                <a:ea typeface="Arial"/>
                <a:cs typeface="Arial"/>
                <a:sym typeface="Arial"/>
              </a:defRPr>
            </a:lvl1pPr>
          </a:lstStyle>
          <a:p>
            <a:r>
              <a:t>e</a:t>
            </a:r>
          </a:p>
        </p:txBody>
      </p:sp>
      <p:sp>
        <p:nvSpPr>
          <p:cNvPr id="188" name="AutoShape 19"/>
          <p:cNvSpPr txBox="1"/>
          <p:nvPr/>
        </p:nvSpPr>
        <p:spPr>
          <a:xfrm>
            <a:off x="4946650" y="2174875"/>
            <a:ext cx="257175" cy="437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Arial"/>
                <a:ea typeface="Arial"/>
                <a:cs typeface="Arial"/>
                <a:sym typeface="Arial"/>
              </a:defRPr>
            </a:lvl1pPr>
          </a:lstStyle>
          <a:p>
            <a:r>
              <a:t>y</a:t>
            </a:r>
          </a:p>
        </p:txBody>
      </p:sp>
      <p:sp>
        <p:nvSpPr>
          <p:cNvPr id="189" name="Line 20"/>
          <p:cNvSpPr/>
          <p:nvPr/>
        </p:nvSpPr>
        <p:spPr>
          <a:xfrm>
            <a:off x="6029325" y="1730374"/>
            <a:ext cx="0" cy="731839"/>
          </a:xfrm>
          <a:prstGeom prst="line">
            <a:avLst/>
          </a:prstGeom>
          <a:ln w="25400">
            <a:solidFill>
              <a:srgbClr val="000000"/>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190" name="AutoShape 21"/>
          <p:cNvSpPr txBox="1"/>
          <p:nvPr/>
        </p:nvSpPr>
        <p:spPr>
          <a:xfrm>
            <a:off x="6181725" y="1717675"/>
            <a:ext cx="257175" cy="437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Arial"/>
                <a:ea typeface="Arial"/>
                <a:cs typeface="Arial"/>
                <a:sym typeface="Arial"/>
              </a:defRPr>
            </a:lvl1pPr>
          </a:lstStyle>
          <a:p>
            <a:r>
              <a:t>z</a:t>
            </a:r>
          </a:p>
        </p:txBody>
      </p:sp>
      <p:sp>
        <p:nvSpPr>
          <p:cNvPr id="191" name="AutoShape 22"/>
          <p:cNvSpPr txBox="1"/>
          <p:nvPr/>
        </p:nvSpPr>
        <p:spPr>
          <a:xfrm>
            <a:off x="1462087" y="2846388"/>
            <a:ext cx="206376" cy="437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Arial"/>
                <a:ea typeface="Arial"/>
                <a:cs typeface="Arial"/>
                <a:sym typeface="Arial"/>
              </a:defRPr>
            </a:lvl1pPr>
          </a:lstStyle>
          <a:p>
            <a:r>
              <a:t>-</a:t>
            </a:r>
          </a:p>
        </p:txBody>
      </p:sp>
      <p:sp>
        <p:nvSpPr>
          <p:cNvPr id="192" name="Straight Arrow Connector 5"/>
          <p:cNvSpPr/>
          <p:nvPr/>
        </p:nvSpPr>
        <p:spPr>
          <a:xfrm>
            <a:off x="4586287" y="2667000"/>
            <a:ext cx="833438" cy="0"/>
          </a:xfrm>
          <a:prstGeom prst="line">
            <a:avLst/>
          </a:prstGeom>
          <a:ln w="25400">
            <a:solidFill>
              <a:srgbClr val="000000"/>
            </a:solidFill>
            <a:tailEnd type="triangle"/>
          </a:ln>
        </p:spPr>
        <p:txBody>
          <a:bodyPr lIns="45718" tIns="45718" rIns="45718" bIns="45718"/>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Box 3"/>
          <p:cNvSpPr txBox="1"/>
          <p:nvPr/>
        </p:nvSpPr>
        <p:spPr>
          <a:xfrm>
            <a:off x="-1" y="188639"/>
            <a:ext cx="8816540" cy="646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0" b="1">
                <a:solidFill>
                  <a:schemeClr val="accent3">
                    <a:lumOff val="44000"/>
                  </a:schemeClr>
                </a:solidFill>
                <a:latin typeface="Arial"/>
                <a:ea typeface="Arial"/>
                <a:cs typeface="Arial"/>
                <a:sym typeface="Arial"/>
              </a:defRPr>
            </a:lvl1pPr>
          </a:lstStyle>
          <a:p>
            <a:r>
              <a:t>Simulink Model of P Control System</a:t>
            </a:r>
          </a:p>
        </p:txBody>
      </p:sp>
      <p:pic>
        <p:nvPicPr>
          <p:cNvPr id="195" name="Picture 3" descr="Picture 3"/>
          <p:cNvPicPr>
            <a:picLocks noChangeAspect="1"/>
          </p:cNvPicPr>
          <p:nvPr/>
        </p:nvPicPr>
        <p:blipFill>
          <a:blip r:embed="rId2">
            <a:extLst/>
          </a:blip>
          <a:stretch>
            <a:fillRect/>
          </a:stretch>
        </p:blipFill>
        <p:spPr>
          <a:xfrm>
            <a:off x="827583" y="620687"/>
            <a:ext cx="8086119" cy="4104458"/>
          </a:xfrm>
          <a:prstGeom prst="rect">
            <a:avLst/>
          </a:prstGeom>
          <a:ln w="12700">
            <a:miter lim="400000"/>
          </a:ln>
        </p:spPr>
      </p:pic>
      <p:pic>
        <p:nvPicPr>
          <p:cNvPr id="2" name="Picture 1"/>
          <p:cNvPicPr>
            <a:picLocks noChangeAspect="1"/>
          </p:cNvPicPr>
          <p:nvPr/>
        </p:nvPicPr>
        <p:blipFill>
          <a:blip r:embed="rId3"/>
          <a:stretch>
            <a:fillRect/>
          </a:stretch>
        </p:blipFill>
        <p:spPr>
          <a:xfrm>
            <a:off x="2196993" y="3173767"/>
            <a:ext cx="4634113" cy="327698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Box 3"/>
          <p:cNvSpPr txBox="1"/>
          <p:nvPr/>
        </p:nvSpPr>
        <p:spPr>
          <a:xfrm>
            <a:off x="17281" y="188639"/>
            <a:ext cx="8966855" cy="646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0" b="1">
                <a:solidFill>
                  <a:schemeClr val="accent3">
                    <a:lumOff val="44000"/>
                  </a:schemeClr>
                </a:solidFill>
                <a:latin typeface="Arial"/>
                <a:ea typeface="Arial"/>
                <a:cs typeface="Arial"/>
                <a:sym typeface="Arial"/>
              </a:defRPr>
            </a:lvl1pPr>
          </a:lstStyle>
          <a:p>
            <a:r>
              <a:t>Simulink Model of PI Control System</a:t>
            </a:r>
          </a:p>
        </p:txBody>
      </p:sp>
      <p:pic>
        <p:nvPicPr>
          <p:cNvPr id="4" name="Picture 3"/>
          <p:cNvPicPr>
            <a:picLocks noChangeAspect="1"/>
          </p:cNvPicPr>
          <p:nvPr/>
        </p:nvPicPr>
        <p:blipFill rotWithShape="1">
          <a:blip r:embed="rId2"/>
          <a:srcRect l="14426" t="8226" r="8100" b="15217"/>
          <a:stretch/>
        </p:blipFill>
        <p:spPr>
          <a:xfrm>
            <a:off x="1254204" y="1329338"/>
            <a:ext cx="6493008" cy="2051637"/>
          </a:xfrm>
          <a:prstGeom prst="rect">
            <a:avLst/>
          </a:prstGeom>
        </p:spPr>
      </p:pic>
      <p:pic>
        <p:nvPicPr>
          <p:cNvPr id="5" name="Picture 4"/>
          <p:cNvPicPr>
            <a:picLocks noChangeAspect="1"/>
          </p:cNvPicPr>
          <p:nvPr/>
        </p:nvPicPr>
        <p:blipFill>
          <a:blip r:embed="rId3"/>
          <a:stretch>
            <a:fillRect/>
          </a:stretch>
        </p:blipFill>
        <p:spPr>
          <a:xfrm>
            <a:off x="2273834" y="3471646"/>
            <a:ext cx="4334435" cy="306506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Box 3"/>
          <p:cNvSpPr txBox="1"/>
          <p:nvPr/>
        </p:nvSpPr>
        <p:spPr>
          <a:xfrm>
            <a:off x="179512" y="20630"/>
            <a:ext cx="5720666" cy="1217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4000" b="1">
                <a:solidFill>
                  <a:schemeClr val="accent3">
                    <a:lumOff val="44000"/>
                  </a:schemeClr>
                </a:solidFill>
                <a:latin typeface="Arial"/>
                <a:ea typeface="Arial"/>
                <a:cs typeface="Arial"/>
                <a:sym typeface="Arial"/>
              </a:defRPr>
            </a:pPr>
            <a:r>
              <a:t>Simulink Model of PID </a:t>
            </a:r>
          </a:p>
          <a:p>
            <a:pPr>
              <a:defRPr sz="4000" b="1">
                <a:solidFill>
                  <a:schemeClr val="accent3">
                    <a:lumOff val="44000"/>
                  </a:schemeClr>
                </a:solidFill>
                <a:latin typeface="Arial"/>
                <a:ea typeface="Arial"/>
                <a:cs typeface="Arial"/>
                <a:sym typeface="Arial"/>
              </a:defRPr>
            </a:pPr>
            <a:r>
              <a:t>Control System</a:t>
            </a:r>
          </a:p>
        </p:txBody>
      </p:sp>
      <p:pic>
        <p:nvPicPr>
          <p:cNvPr id="2" name="Picture 1"/>
          <p:cNvPicPr>
            <a:picLocks noChangeAspect="1"/>
          </p:cNvPicPr>
          <p:nvPr/>
        </p:nvPicPr>
        <p:blipFill rotWithShape="1">
          <a:blip r:embed="rId2"/>
          <a:srcRect l="23368" t="14858" r="18438" b="25124"/>
          <a:stretch/>
        </p:blipFill>
        <p:spPr>
          <a:xfrm>
            <a:off x="2251421" y="1403634"/>
            <a:ext cx="4656525" cy="1921008"/>
          </a:xfrm>
          <a:prstGeom prst="rect">
            <a:avLst/>
          </a:prstGeom>
        </p:spPr>
      </p:pic>
      <p:pic>
        <p:nvPicPr>
          <p:cNvPr id="4" name="Picture 3"/>
          <p:cNvPicPr>
            <a:picLocks noChangeAspect="1"/>
          </p:cNvPicPr>
          <p:nvPr/>
        </p:nvPicPr>
        <p:blipFill>
          <a:blip r:embed="rId3"/>
          <a:stretch>
            <a:fillRect/>
          </a:stretch>
        </p:blipFill>
        <p:spPr>
          <a:xfrm>
            <a:off x="2519722" y="3489825"/>
            <a:ext cx="3995178" cy="2825162"/>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Box 3"/>
          <p:cNvSpPr txBox="1"/>
          <p:nvPr/>
        </p:nvSpPr>
        <p:spPr>
          <a:xfrm>
            <a:off x="179512" y="20630"/>
            <a:ext cx="7584767"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4000" b="1">
                <a:solidFill>
                  <a:schemeClr val="accent3">
                    <a:lumOff val="44000"/>
                  </a:schemeClr>
                </a:solidFill>
                <a:latin typeface="Arial"/>
                <a:ea typeface="Arial"/>
                <a:cs typeface="Arial"/>
                <a:sym typeface="Arial"/>
              </a:defRPr>
            </a:pPr>
            <a:r>
              <a:rPr dirty="0"/>
              <a:t>Simulink Model of PID </a:t>
            </a:r>
            <a:r>
              <a:rPr dirty="0" smtClean="0"/>
              <a:t>Control </a:t>
            </a:r>
            <a:endParaRPr lang="en-GB" dirty="0" smtClean="0"/>
          </a:p>
          <a:p>
            <a:pPr>
              <a:defRPr sz="4000" b="1">
                <a:solidFill>
                  <a:schemeClr val="accent3">
                    <a:lumOff val="44000"/>
                  </a:schemeClr>
                </a:solidFill>
                <a:latin typeface="Arial"/>
                <a:ea typeface="Arial"/>
                <a:cs typeface="Arial"/>
                <a:sym typeface="Arial"/>
              </a:defRPr>
            </a:pPr>
            <a:r>
              <a:rPr dirty="0" smtClean="0"/>
              <a:t>System</a:t>
            </a:r>
            <a:r>
              <a:rPr lang="en-GB" dirty="0" smtClean="0"/>
              <a:t> with Disturbance</a:t>
            </a:r>
            <a:endParaRPr dirty="0"/>
          </a:p>
        </p:txBody>
      </p:sp>
      <p:pic>
        <p:nvPicPr>
          <p:cNvPr id="3" name="Picture 2"/>
          <p:cNvPicPr>
            <a:picLocks noChangeAspect="1"/>
          </p:cNvPicPr>
          <p:nvPr/>
        </p:nvPicPr>
        <p:blipFill>
          <a:blip r:embed="rId2"/>
          <a:stretch>
            <a:fillRect/>
          </a:stretch>
        </p:blipFill>
        <p:spPr>
          <a:xfrm>
            <a:off x="2366042" y="3715450"/>
            <a:ext cx="4196123" cy="2967258"/>
          </a:xfrm>
          <a:prstGeom prst="rect">
            <a:avLst/>
          </a:prstGeom>
        </p:spPr>
      </p:pic>
      <p:pic>
        <p:nvPicPr>
          <p:cNvPr id="5" name="Picture 4"/>
          <p:cNvPicPr>
            <a:picLocks noChangeAspect="1"/>
          </p:cNvPicPr>
          <p:nvPr/>
        </p:nvPicPr>
        <p:blipFill rotWithShape="1">
          <a:blip r:embed="rId3"/>
          <a:srcRect l="23778" t="14873" r="11676" b="25073"/>
          <a:stretch/>
        </p:blipFill>
        <p:spPr>
          <a:xfrm>
            <a:off x="2120793" y="1470342"/>
            <a:ext cx="5409560" cy="2013217"/>
          </a:xfrm>
          <a:prstGeom prst="rect">
            <a:avLst/>
          </a:prstGeom>
        </p:spPr>
      </p:pic>
      <p:sp>
        <p:nvSpPr>
          <p:cNvPr id="6" name="TextBox 5"/>
          <p:cNvSpPr txBox="1"/>
          <p:nvPr/>
        </p:nvSpPr>
        <p:spPr>
          <a:xfrm>
            <a:off x="3657599" y="5199079"/>
            <a:ext cx="1185579"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600" b="0" i="0" u="none" strike="noStrike" cap="none" spc="0" normalizeH="0" baseline="0" dirty="0" smtClean="0">
                <a:ln>
                  <a:noFill/>
                </a:ln>
                <a:solidFill>
                  <a:srgbClr val="00B050"/>
                </a:solidFill>
                <a:effectLst/>
                <a:uFillTx/>
                <a:latin typeface="+mj-lt"/>
                <a:ea typeface="+mj-ea"/>
                <a:cs typeface="+mj-cs"/>
                <a:sym typeface="Helvetica"/>
              </a:rPr>
              <a:t>Disturbance</a:t>
            </a:r>
            <a:endParaRPr kumimoji="0" lang="en-GB" sz="1600" b="0" i="0" u="none" strike="noStrike" cap="none" spc="0" normalizeH="0" baseline="0" dirty="0">
              <a:ln>
                <a:noFill/>
              </a:ln>
              <a:solidFill>
                <a:srgbClr val="00B050"/>
              </a:solidFill>
              <a:effectLst/>
              <a:uFillTx/>
              <a:latin typeface="+mj-lt"/>
              <a:ea typeface="+mj-ea"/>
              <a:cs typeface="+mj-cs"/>
              <a:sym typeface="Helvetica"/>
            </a:endParaRPr>
          </a:p>
        </p:txBody>
      </p:sp>
    </p:spTree>
    <p:extLst>
      <p:ext uri="{BB962C8B-B14F-4D97-AF65-F5344CB8AC3E}">
        <p14:creationId xmlns:p14="http://schemas.microsoft.com/office/powerpoint/2010/main" val="19244761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Box 3"/>
          <p:cNvSpPr txBox="1"/>
          <p:nvPr/>
        </p:nvSpPr>
        <p:spPr>
          <a:xfrm>
            <a:off x="107504" y="38386"/>
            <a:ext cx="4846301" cy="1217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4000" b="1">
                <a:solidFill>
                  <a:schemeClr val="accent3">
                    <a:lumOff val="44000"/>
                  </a:schemeClr>
                </a:solidFill>
                <a:latin typeface="Arial"/>
                <a:ea typeface="Arial"/>
                <a:cs typeface="Arial"/>
                <a:sym typeface="Arial"/>
              </a:defRPr>
            </a:pPr>
            <a:r>
              <a:t>Simulink Model of </a:t>
            </a:r>
          </a:p>
          <a:p>
            <a:pPr>
              <a:defRPr sz="4000" b="1">
                <a:solidFill>
                  <a:schemeClr val="accent3">
                    <a:lumOff val="44000"/>
                  </a:schemeClr>
                </a:solidFill>
                <a:latin typeface="Arial"/>
                <a:ea typeface="Arial"/>
                <a:cs typeface="Arial"/>
                <a:sym typeface="Arial"/>
              </a:defRPr>
            </a:pPr>
            <a:r>
              <a:t>PID Control System</a:t>
            </a:r>
          </a:p>
        </p:txBody>
      </p:sp>
      <p:sp>
        <p:nvSpPr>
          <p:cNvPr id="208" name="TextBox 1"/>
          <p:cNvSpPr txBox="1"/>
          <p:nvPr/>
        </p:nvSpPr>
        <p:spPr>
          <a:xfrm>
            <a:off x="1763688" y="4824412"/>
            <a:ext cx="2671314"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Exponential disturbance?</a:t>
            </a:r>
          </a:p>
        </p:txBody>
      </p:sp>
      <p:pic>
        <p:nvPicPr>
          <p:cNvPr id="2" name="Picture 1"/>
          <p:cNvPicPr>
            <a:picLocks noChangeAspect="1"/>
          </p:cNvPicPr>
          <p:nvPr/>
        </p:nvPicPr>
        <p:blipFill>
          <a:blip r:embed="rId2"/>
          <a:stretch>
            <a:fillRect/>
          </a:stretch>
        </p:blipFill>
        <p:spPr>
          <a:xfrm>
            <a:off x="631059" y="1593197"/>
            <a:ext cx="8109931" cy="3017223"/>
          </a:xfrm>
          <a:prstGeom prst="rect">
            <a:avLst/>
          </a:prstGeom>
        </p:spPr>
      </p:pic>
      <p:sp>
        <p:nvSpPr>
          <p:cNvPr id="3" name="TextBox 2"/>
          <p:cNvSpPr txBox="1"/>
          <p:nvPr/>
        </p:nvSpPr>
        <p:spPr>
          <a:xfrm>
            <a:off x="4833258" y="3327185"/>
            <a:ext cx="1045028" cy="52321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400" dirty="0" smtClean="0"/>
              <a:t>Other disturbance</a:t>
            </a:r>
            <a:endParaRPr kumimoji="0" lang="en-GB" sz="1400" b="0" i="0" u="none" strike="noStrike" cap="none" spc="0" normalizeH="0" baseline="0" dirty="0">
              <a:ln>
                <a:noFill/>
              </a:ln>
              <a:solidFill>
                <a:srgbClr val="000000"/>
              </a:solidFill>
              <a:effectLst/>
              <a:uFillTx/>
              <a:sym typeface="Helvetic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Box 3"/>
          <p:cNvSpPr txBox="1"/>
          <p:nvPr/>
        </p:nvSpPr>
        <p:spPr>
          <a:xfrm>
            <a:off x="107503" y="38385"/>
            <a:ext cx="6314491" cy="646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4000" b="1">
                <a:solidFill>
                  <a:schemeClr val="accent3">
                    <a:lumOff val="44000"/>
                  </a:schemeClr>
                </a:solidFill>
                <a:latin typeface="Arial"/>
                <a:ea typeface="Arial"/>
                <a:cs typeface="Arial"/>
                <a:sym typeface="Arial"/>
              </a:defRPr>
            </a:lvl1pPr>
          </a:lstStyle>
          <a:p>
            <a:r>
              <a:t>Useful Blocks in Simulink</a:t>
            </a:r>
          </a:p>
        </p:txBody>
      </p:sp>
      <p:pic>
        <p:nvPicPr>
          <p:cNvPr id="2" name="Picture 1"/>
          <p:cNvPicPr>
            <a:picLocks noChangeAspect="1"/>
          </p:cNvPicPr>
          <p:nvPr/>
        </p:nvPicPr>
        <p:blipFill rotWithShape="1">
          <a:blip r:embed="rId2"/>
          <a:srcRect l="53716" t="1809"/>
          <a:stretch/>
        </p:blipFill>
        <p:spPr>
          <a:xfrm>
            <a:off x="3737398" y="1775012"/>
            <a:ext cx="3350106" cy="3291758"/>
          </a:xfrm>
          <a:prstGeom prst="rect">
            <a:avLst/>
          </a:prstGeom>
        </p:spPr>
      </p:pic>
      <p:sp>
        <p:nvSpPr>
          <p:cNvPr id="3" name="TextBox 2"/>
          <p:cNvSpPr txBox="1"/>
          <p:nvPr/>
        </p:nvSpPr>
        <p:spPr>
          <a:xfrm>
            <a:off x="374941" y="1873524"/>
            <a:ext cx="3362457" cy="2954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2400" b="0" i="0" u="none" strike="noStrike" cap="none" spc="0" normalizeH="0" baseline="0" dirty="0" smtClean="0">
                <a:ln>
                  <a:noFill/>
                </a:ln>
                <a:solidFill>
                  <a:srgbClr val="000000"/>
                </a:solidFill>
                <a:effectLst/>
                <a:uFillTx/>
                <a:sym typeface="Helvetica"/>
              </a:rPr>
              <a:t>Commonly Used Blocks</a:t>
            </a:r>
          </a:p>
          <a:p>
            <a:pPr marL="0" marR="0" indent="0" algn="l" defTabSz="914400" rtl="0" fontAlgn="auto" latinLnBrk="0" hangingPunct="0">
              <a:lnSpc>
                <a:spcPct val="100000"/>
              </a:lnSpc>
              <a:spcBef>
                <a:spcPts val="0"/>
              </a:spcBef>
              <a:spcAft>
                <a:spcPts val="0"/>
              </a:spcAft>
              <a:buClrTx/>
              <a:buSzTx/>
              <a:buFontTx/>
              <a:buNone/>
              <a:tabLst/>
            </a:pPr>
            <a:endParaRPr kumimoji="0" lang="en-GB" sz="1050" b="0" i="0" u="none" strike="noStrike" cap="none" spc="0" normalizeH="0" baseline="0" dirty="0" smtClean="0">
              <a:ln>
                <a:noFill/>
              </a:ln>
              <a:solidFill>
                <a:srgbClr val="00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GB" sz="2400" dirty="0" smtClean="0"/>
              <a:t>Continuous</a:t>
            </a:r>
          </a:p>
          <a:p>
            <a:pPr marL="0" marR="0" indent="0" algn="l" defTabSz="914400" rtl="0" fontAlgn="auto" latinLnBrk="0" hangingPunct="0">
              <a:lnSpc>
                <a:spcPct val="100000"/>
              </a:lnSpc>
              <a:spcBef>
                <a:spcPts val="0"/>
              </a:spcBef>
              <a:spcAft>
                <a:spcPts val="0"/>
              </a:spcAft>
              <a:buClrTx/>
              <a:buSzTx/>
              <a:buFontTx/>
              <a:buNone/>
              <a:tabLst/>
            </a:pPr>
            <a:endParaRPr lang="en-GB" sz="1050" dirty="0" smtClean="0"/>
          </a:p>
          <a:p>
            <a:pPr marL="0" marR="0" indent="0" algn="l" defTabSz="914400" rtl="0" fontAlgn="auto" latinLnBrk="0" hangingPunct="0">
              <a:lnSpc>
                <a:spcPct val="100000"/>
              </a:lnSpc>
              <a:spcBef>
                <a:spcPts val="0"/>
              </a:spcBef>
              <a:spcAft>
                <a:spcPts val="0"/>
              </a:spcAft>
              <a:buClrTx/>
              <a:buSzTx/>
              <a:buFontTx/>
              <a:buNone/>
              <a:tabLst/>
            </a:pPr>
            <a:r>
              <a:rPr kumimoji="0" lang="en-GB" sz="2400" b="0" i="0" u="none" strike="noStrike" cap="none" spc="0" normalizeH="0" baseline="0" dirty="0" smtClean="0">
                <a:ln>
                  <a:noFill/>
                </a:ln>
                <a:solidFill>
                  <a:srgbClr val="000000"/>
                </a:solidFill>
                <a:effectLst/>
                <a:uFillTx/>
                <a:sym typeface="Helvetica"/>
              </a:rPr>
              <a:t>Math operation</a:t>
            </a:r>
          </a:p>
          <a:p>
            <a:pPr marL="0" marR="0" indent="0" algn="l" defTabSz="914400" rtl="0" fontAlgn="auto" latinLnBrk="0" hangingPunct="0">
              <a:lnSpc>
                <a:spcPct val="100000"/>
              </a:lnSpc>
              <a:spcBef>
                <a:spcPts val="0"/>
              </a:spcBef>
              <a:spcAft>
                <a:spcPts val="0"/>
              </a:spcAft>
              <a:buClrTx/>
              <a:buSzTx/>
              <a:buFontTx/>
              <a:buNone/>
              <a:tabLst/>
            </a:pPr>
            <a:endParaRPr kumimoji="0" lang="en-GB" sz="1100" b="0" i="0" u="none" strike="noStrike" cap="none" spc="0" normalizeH="0" baseline="0" dirty="0" smtClean="0">
              <a:ln>
                <a:noFill/>
              </a:ln>
              <a:solidFill>
                <a:srgbClr val="000000"/>
              </a:solidFill>
              <a:effectLst/>
              <a:uFillTx/>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GB" sz="2400" dirty="0" smtClean="0"/>
              <a:t>Sinks</a:t>
            </a:r>
          </a:p>
          <a:p>
            <a:pPr marL="0" marR="0" indent="0" algn="l" defTabSz="914400" rtl="0" fontAlgn="auto" latinLnBrk="0" hangingPunct="0">
              <a:lnSpc>
                <a:spcPct val="100000"/>
              </a:lnSpc>
              <a:spcBef>
                <a:spcPts val="0"/>
              </a:spcBef>
              <a:spcAft>
                <a:spcPts val="0"/>
              </a:spcAft>
              <a:buClrTx/>
              <a:buSzTx/>
              <a:buFontTx/>
              <a:buNone/>
              <a:tabLst/>
            </a:pPr>
            <a:endParaRPr lang="en-GB" sz="1600" dirty="0" smtClean="0"/>
          </a:p>
          <a:p>
            <a:pPr marL="0" marR="0" indent="0" algn="l" defTabSz="914400" rtl="0" fontAlgn="auto" latinLnBrk="0" hangingPunct="0">
              <a:lnSpc>
                <a:spcPct val="100000"/>
              </a:lnSpc>
              <a:spcBef>
                <a:spcPts val="0"/>
              </a:spcBef>
              <a:spcAft>
                <a:spcPts val="0"/>
              </a:spcAft>
              <a:buClrTx/>
              <a:buSzTx/>
              <a:buFontTx/>
              <a:buNone/>
              <a:tabLst/>
            </a:pPr>
            <a:r>
              <a:rPr kumimoji="0" lang="en-GB" sz="2400" b="0" i="0" u="none" strike="noStrike" cap="none" spc="0" normalizeH="0" baseline="0" dirty="0" smtClean="0">
                <a:ln>
                  <a:noFill/>
                </a:ln>
                <a:solidFill>
                  <a:srgbClr val="000000"/>
                </a:solidFill>
                <a:effectLst/>
                <a:uFillTx/>
                <a:sym typeface="Helvetica"/>
              </a:rPr>
              <a:t>Sources</a:t>
            </a:r>
          </a:p>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xfrm>
            <a:off x="107504" y="188640"/>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Bioprocess Controller Design</a:t>
            </a:r>
          </a:p>
        </p:txBody>
      </p:sp>
      <p:sp>
        <p:nvSpPr>
          <p:cNvPr id="213" name="Content Placeholder 2"/>
          <p:cNvSpPr txBox="1">
            <a:spLocks noGrp="1"/>
          </p:cNvSpPr>
          <p:nvPr>
            <p:ph type="body" idx="1"/>
          </p:nvPr>
        </p:nvSpPr>
        <p:spPr>
          <a:xfrm>
            <a:off x="1619671" y="1628800"/>
            <a:ext cx="6491066" cy="4525963"/>
          </a:xfrm>
          <a:prstGeom prst="rect">
            <a:avLst/>
          </a:prstGeom>
        </p:spPr>
        <p:txBody>
          <a:bodyPr/>
          <a:lstStyle/>
          <a:p>
            <a:pPr marL="571500" indent="-571500">
              <a:buSzPct val="100000"/>
              <a:buFont typeface="Arial"/>
              <a:buChar char="•"/>
              <a:defRPr sz="3600">
                <a:latin typeface="Arial"/>
                <a:ea typeface="Arial"/>
                <a:cs typeface="Arial"/>
                <a:sym typeface="Arial"/>
              </a:defRPr>
            </a:pPr>
            <a:r>
              <a:t>Specify criteria</a:t>
            </a:r>
          </a:p>
          <a:p>
            <a:pPr marL="571500" indent="-571500">
              <a:buSzPct val="100000"/>
              <a:buFont typeface="Arial"/>
              <a:buChar char="•"/>
              <a:defRPr sz="3600">
                <a:latin typeface="Arial"/>
                <a:ea typeface="Arial"/>
                <a:cs typeface="Arial"/>
                <a:sym typeface="Arial"/>
              </a:defRPr>
            </a:pPr>
            <a:r>
              <a:t>Determine process models</a:t>
            </a:r>
          </a:p>
          <a:p>
            <a:pPr marL="571500" indent="-571500">
              <a:buSzPct val="100000"/>
              <a:buFont typeface="Arial"/>
              <a:buChar char="•"/>
              <a:defRPr sz="3600">
                <a:latin typeface="Arial"/>
                <a:ea typeface="Arial"/>
                <a:cs typeface="Arial"/>
                <a:sym typeface="Arial"/>
              </a:defRPr>
            </a:pPr>
            <a:r>
              <a:t>Develop Simulink Model</a:t>
            </a:r>
          </a:p>
          <a:p>
            <a:pPr marL="571500" indent="-571500">
              <a:buSzPct val="100000"/>
              <a:buFont typeface="Arial"/>
              <a:buChar char="•"/>
              <a:defRPr sz="3600">
                <a:latin typeface="Arial"/>
                <a:ea typeface="Arial"/>
                <a:cs typeface="Arial"/>
                <a:sym typeface="Arial"/>
              </a:defRPr>
            </a:pPr>
            <a:r>
              <a:t>Specify PID parameters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ontent Placeholder 2"/>
          <p:cNvSpPr txBox="1">
            <a:spLocks noGrp="1"/>
          </p:cNvSpPr>
          <p:nvPr>
            <p:ph type="body" idx="1"/>
          </p:nvPr>
        </p:nvSpPr>
        <p:spPr>
          <a:prstGeom prst="rect">
            <a:avLst/>
          </a:prstGeom>
        </p:spPr>
        <p:txBody>
          <a:bodyPr/>
          <a:lstStyle/>
          <a:p>
            <a:pPr>
              <a:defRPr sz="3600" b="1">
                <a:latin typeface="Arial"/>
                <a:ea typeface="Arial"/>
                <a:cs typeface="Arial"/>
                <a:sym typeface="Arial"/>
              </a:defRPr>
            </a:pPr>
            <a:r>
              <a:t>Specify criteria:</a:t>
            </a:r>
          </a:p>
          <a:p>
            <a:pPr marL="857250" lvl="1" indent="-457200">
              <a:buSzPct val="100000"/>
              <a:buFont typeface="Arial"/>
              <a:buChar char="•"/>
              <a:defRPr sz="3200"/>
            </a:pPr>
            <a:r>
              <a:t>Overshoot allowed</a:t>
            </a:r>
          </a:p>
          <a:p>
            <a:pPr marL="857250" lvl="1" indent="-457200">
              <a:buSzPct val="100000"/>
              <a:buFont typeface="Arial"/>
              <a:buChar char="•"/>
              <a:defRPr sz="3200"/>
            </a:pPr>
            <a:r>
              <a:t>Fast response specified in term of settling time</a:t>
            </a:r>
          </a:p>
          <a:p>
            <a:pPr marL="857250" lvl="1" indent="-457200">
              <a:buSzPct val="100000"/>
              <a:buFont typeface="Arial"/>
              <a:buChar char="•"/>
              <a:defRPr sz="3200"/>
            </a:pPr>
            <a:r>
              <a:t>Robust- wide range of operating conditions</a:t>
            </a:r>
          </a:p>
          <a:p>
            <a:pPr marL="857250" lvl="1" indent="-457200">
              <a:buSzPct val="100000"/>
              <a:buFont typeface="Arial"/>
              <a:buChar char="•"/>
              <a:defRPr sz="3200"/>
            </a:pPr>
            <a:r>
              <a:t>Minimize movement – avoid large, expensive, or sensitive actuators</a:t>
            </a:r>
          </a:p>
        </p:txBody>
      </p:sp>
      <p:sp>
        <p:nvSpPr>
          <p:cNvPr id="216" name="Title 3"/>
          <p:cNvSpPr txBox="1">
            <a:spLocks noGrp="1"/>
          </p:cNvSpPr>
          <p:nvPr>
            <p:ph type="title"/>
          </p:nvPr>
        </p:nvSpPr>
        <p:spPr>
          <a:xfrm>
            <a:off x="107504" y="188640"/>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Bioprocess Controller Design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title"/>
          </p:nvPr>
        </p:nvSpPr>
        <p:spPr>
          <a:xfrm>
            <a:off x="107504" y="116632"/>
            <a:ext cx="8229601" cy="1325563"/>
          </a:xfrm>
          <a:prstGeom prst="rect">
            <a:avLst/>
          </a:prstGeom>
        </p:spPr>
        <p:txBody>
          <a:bodyPr/>
          <a:lstStyle>
            <a:lvl1pPr>
              <a:defRPr sz="4400" b="1">
                <a:solidFill>
                  <a:schemeClr val="accent3">
                    <a:lumOff val="44000"/>
                  </a:schemeClr>
                </a:solidFill>
                <a:latin typeface="Arial"/>
                <a:ea typeface="Arial"/>
                <a:cs typeface="Arial"/>
                <a:sym typeface="Arial"/>
              </a:defRPr>
            </a:lvl1pPr>
          </a:lstStyle>
          <a:p>
            <a:r>
              <a:t>Simulink</a:t>
            </a:r>
          </a:p>
        </p:txBody>
      </p:sp>
      <p:sp>
        <p:nvSpPr>
          <p:cNvPr id="117" name="Rectangle 1028"/>
          <p:cNvSpPr txBox="1">
            <a:spLocks noGrp="1"/>
          </p:cNvSpPr>
          <p:nvPr>
            <p:ph type="body" idx="1"/>
          </p:nvPr>
        </p:nvSpPr>
        <p:spPr>
          <a:xfrm>
            <a:off x="395536" y="1412775"/>
            <a:ext cx="8229601" cy="5257801"/>
          </a:xfrm>
          <a:prstGeom prst="rect">
            <a:avLst/>
          </a:prstGeom>
        </p:spPr>
        <p:txBody>
          <a:bodyPr/>
          <a:lstStyle/>
          <a:p>
            <a:pPr marL="742950" lvl="1" indent="-285750">
              <a:buClr>
                <a:srgbClr val="000000"/>
              </a:buClr>
              <a:buSzPct val="90000"/>
              <a:buFont typeface="Arial"/>
              <a:buChar char="•"/>
              <a:defRPr sz="2700">
                <a:latin typeface="Arial"/>
                <a:ea typeface="Arial"/>
                <a:cs typeface="Arial"/>
                <a:sym typeface="Arial"/>
              </a:defRPr>
            </a:pPr>
            <a:r>
              <a:t>Used to model, analyze and simulate dynamic systems using block diagrams.</a:t>
            </a:r>
            <a:endParaRPr sz="2200">
              <a:latin typeface="Times New Roman"/>
              <a:ea typeface="Times New Roman"/>
              <a:cs typeface="Times New Roman"/>
              <a:sym typeface="Times New Roman"/>
            </a:endParaRPr>
          </a:p>
          <a:p>
            <a:pPr marL="742950" lvl="1" indent="-285750">
              <a:buClr>
                <a:srgbClr val="000000"/>
              </a:buClr>
              <a:buSzPct val="90000"/>
              <a:buFont typeface="Arial"/>
              <a:buChar char="•"/>
              <a:defRPr sz="2700">
                <a:latin typeface="Arial"/>
                <a:ea typeface="Arial"/>
                <a:cs typeface="Arial"/>
                <a:sym typeface="Arial"/>
              </a:defRPr>
            </a:pPr>
            <a:r>
              <a:t> Fully integrated with MATLAB , easy and fast to learn and flexible.</a:t>
            </a:r>
            <a:endParaRPr sz="2200">
              <a:latin typeface="Times New Roman"/>
              <a:ea typeface="Times New Roman"/>
              <a:cs typeface="Times New Roman"/>
              <a:sym typeface="Times New Roman"/>
            </a:endParaRPr>
          </a:p>
          <a:p>
            <a:pPr marL="742950" lvl="1" indent="-285750">
              <a:buClr>
                <a:srgbClr val="000000"/>
              </a:buClr>
              <a:buSzPct val="90000"/>
              <a:buFont typeface="Arial"/>
              <a:buChar char="•"/>
              <a:defRPr sz="2700">
                <a:latin typeface="Arial"/>
                <a:ea typeface="Arial"/>
                <a:cs typeface="Arial"/>
                <a:sym typeface="Arial"/>
              </a:defRPr>
            </a:pPr>
            <a:r>
              <a:t>It has comprehensive block library which can be used to simulate linear, non–linear or discrete systems – excellent research tools.</a:t>
            </a:r>
            <a:endParaRPr sz="2200">
              <a:latin typeface="Times New Roman"/>
              <a:ea typeface="Times New Roman"/>
              <a:cs typeface="Times New Roman"/>
              <a:sym typeface="Times New Roman"/>
            </a:endParaRPr>
          </a:p>
          <a:p>
            <a:pPr marL="742950" lvl="1" indent="-285750">
              <a:buClr>
                <a:srgbClr val="000000"/>
              </a:buClr>
              <a:buSzPct val="90000"/>
              <a:buFont typeface="Arial"/>
              <a:buChar char="•"/>
              <a:defRPr sz="2700">
                <a:latin typeface="Arial"/>
                <a:ea typeface="Arial"/>
                <a:cs typeface="Arial"/>
                <a:sym typeface="Arial"/>
              </a:defRPr>
            </a:pPr>
            <a:r>
              <a:t>Provides a graphical user interface for constructing block diagram of a system </a:t>
            </a:r>
            <a:endParaRPr sz="3000"/>
          </a:p>
          <a:p>
            <a:pPr marL="742950" lvl="1" indent="-285750">
              <a:buClr>
                <a:srgbClr val="000000"/>
              </a:buClr>
              <a:buSzPct val="90000"/>
              <a:buFont typeface="Arial"/>
              <a:buChar char="•"/>
              <a:defRPr sz="2700">
                <a:latin typeface="Arial"/>
                <a:ea typeface="Arial"/>
                <a:cs typeface="Arial"/>
                <a:sym typeface="Arial"/>
              </a:defRPr>
            </a:pPr>
            <a:r>
              <a:t>C codes can be generated from Simulink models for embedded applications and rapid prototyping of control systems.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ontent Placeholder 2"/>
          <p:cNvSpPr txBox="1">
            <a:spLocks noGrp="1"/>
          </p:cNvSpPr>
          <p:nvPr>
            <p:ph type="body" idx="1"/>
          </p:nvPr>
        </p:nvSpPr>
        <p:spPr>
          <a:xfrm>
            <a:off x="323527" y="1340767"/>
            <a:ext cx="8712970" cy="5257801"/>
          </a:xfrm>
          <a:prstGeom prst="rect">
            <a:avLst/>
          </a:prstGeom>
        </p:spPr>
        <p:txBody>
          <a:bodyPr/>
          <a:lstStyle/>
          <a:p>
            <a:pPr>
              <a:defRPr sz="3600" b="1">
                <a:latin typeface="Arial"/>
                <a:ea typeface="Arial"/>
                <a:cs typeface="Arial"/>
                <a:sym typeface="Arial"/>
              </a:defRPr>
            </a:pPr>
            <a:r>
              <a:rPr dirty="0"/>
              <a:t>Closed loop Ziegler-Nichols method</a:t>
            </a:r>
          </a:p>
          <a:p>
            <a:pPr>
              <a:defRPr sz="3600" b="1">
                <a:latin typeface="Arial"/>
                <a:ea typeface="Arial"/>
                <a:cs typeface="Arial"/>
                <a:sym typeface="Arial"/>
              </a:defRPr>
            </a:pPr>
            <a:r>
              <a:rPr dirty="0"/>
              <a:t>(Ultimate gain tuning method)</a:t>
            </a:r>
          </a:p>
          <a:p>
            <a:pPr marL="571500" indent="-571500">
              <a:buSzPct val="100000"/>
              <a:buFont typeface="Arial"/>
              <a:buChar char="•"/>
              <a:defRPr sz="3200">
                <a:latin typeface="Arial"/>
                <a:ea typeface="Arial"/>
                <a:cs typeface="Arial"/>
                <a:sym typeface="Arial"/>
              </a:defRPr>
            </a:pPr>
            <a:r>
              <a:rPr dirty="0"/>
              <a:t>Criteria: ¼ decay ratio </a:t>
            </a:r>
          </a:p>
          <a:p>
            <a:pPr marL="571500" indent="-571500">
              <a:buSzPct val="100000"/>
              <a:buFont typeface="Arial"/>
              <a:buChar char="•"/>
              <a:defRPr sz="3200">
                <a:latin typeface="Arial"/>
                <a:ea typeface="Arial"/>
                <a:cs typeface="Arial"/>
                <a:sym typeface="Arial"/>
              </a:defRPr>
            </a:pPr>
            <a:r>
              <a:rPr dirty="0"/>
              <a:t>Doesn’t require the process model</a:t>
            </a:r>
          </a:p>
          <a:p>
            <a:pPr marL="571500" indent="-571500">
              <a:buSzPct val="100000"/>
              <a:buFont typeface="Arial"/>
              <a:buChar char="•"/>
              <a:defRPr sz="3200">
                <a:latin typeface="Arial"/>
                <a:ea typeface="Arial"/>
                <a:cs typeface="Arial"/>
                <a:sym typeface="Arial"/>
              </a:defRPr>
            </a:pPr>
            <a:r>
              <a:rPr dirty="0"/>
              <a:t>Use the real system to tune the parameters</a:t>
            </a:r>
          </a:p>
          <a:p>
            <a:pPr marL="571500" indent="-571500">
              <a:buSzPct val="100000"/>
              <a:buFont typeface="Arial"/>
              <a:buChar char="•"/>
              <a:defRPr sz="3200">
                <a:latin typeface="Arial"/>
                <a:ea typeface="Arial"/>
                <a:cs typeface="Arial"/>
                <a:sym typeface="Arial"/>
              </a:defRPr>
            </a:pPr>
            <a:r>
              <a:rPr dirty="0"/>
              <a:t>Time consuming</a:t>
            </a:r>
          </a:p>
          <a:p>
            <a:pPr marL="571500" indent="-571500">
              <a:buSzPct val="100000"/>
              <a:buFont typeface="Arial"/>
              <a:buChar char="•"/>
              <a:defRPr sz="3200">
                <a:latin typeface="Arial"/>
                <a:ea typeface="Arial"/>
                <a:cs typeface="Arial"/>
                <a:sym typeface="Arial"/>
              </a:defRPr>
            </a:pPr>
            <a:r>
              <a:rPr dirty="0"/>
              <a:t>It is not suitable for first order or second order system without dead time</a:t>
            </a:r>
          </a:p>
        </p:txBody>
      </p:sp>
      <p:sp>
        <p:nvSpPr>
          <p:cNvPr id="219" name="Title 1"/>
          <p:cNvSpPr txBox="1">
            <a:spLocks noGrp="1"/>
          </p:cNvSpPr>
          <p:nvPr>
            <p:ph type="title"/>
          </p:nvPr>
        </p:nvSpPr>
        <p:spPr>
          <a:xfrm>
            <a:off x="107504" y="188640"/>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PID Tuning Methods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ntent Placeholder 2"/>
          <p:cNvSpPr txBox="1">
            <a:spLocks noGrp="1"/>
          </p:cNvSpPr>
          <p:nvPr>
            <p:ph type="body" idx="1"/>
          </p:nvPr>
        </p:nvSpPr>
        <p:spPr>
          <a:prstGeom prst="rect">
            <a:avLst/>
          </a:prstGeom>
        </p:spPr>
        <p:txBody>
          <a:bodyPr/>
          <a:lstStyle/>
          <a:p>
            <a:pPr marL="160421" indent="-160421">
              <a:buSzPct val="100000"/>
              <a:buChar char="•"/>
              <a:defRPr sz="2400"/>
            </a:pPr>
            <a:r>
              <a:rPr dirty="0"/>
              <a:t>Obtain a unit step response of the plant experimentally and it may look ’s’ shaped curve as shown in figure below. This method applies, if obtained response exhibit s-shaped curve for unit step input otherwise it cannot be applied. This curve can also be obtained by dynamic simulation of the plant.</a:t>
            </a:r>
          </a:p>
          <a:p>
            <a:pPr marL="160421" indent="-160421">
              <a:buSzPct val="100000"/>
              <a:buChar char="•"/>
              <a:defRPr sz="2400"/>
            </a:pPr>
            <a:r>
              <a:rPr dirty="0"/>
              <a:t>Obtain two constants, delay time L and time constant T by drawing a tangent line at the inflection point of the s-shaped curve.</a:t>
            </a:r>
          </a:p>
          <a:p>
            <a:pPr marL="160421" indent="-160421">
              <a:buSzPct val="100000"/>
              <a:buChar char="•"/>
              <a:defRPr sz="2400"/>
            </a:pPr>
            <a:r>
              <a:rPr dirty="0"/>
              <a:t>Set the parameters of </a:t>
            </a:r>
            <a:r>
              <a:rPr dirty="0" err="1"/>
              <a:t>Kp</a:t>
            </a:r>
            <a:r>
              <a:rPr dirty="0"/>
              <a:t>, </a:t>
            </a:r>
            <a:r>
              <a:rPr dirty="0" err="1"/>
              <a:t>Ti</a:t>
            </a:r>
            <a:r>
              <a:rPr dirty="0"/>
              <a:t>, and Td values from the table given below for three types of controllers.</a:t>
            </a:r>
          </a:p>
        </p:txBody>
      </p:sp>
      <p:sp>
        <p:nvSpPr>
          <p:cNvPr id="222" name="Title 1"/>
          <p:cNvSpPr txBox="1">
            <a:spLocks noGrp="1"/>
          </p:cNvSpPr>
          <p:nvPr>
            <p:ph type="title"/>
          </p:nvPr>
        </p:nvSpPr>
        <p:spPr>
          <a:xfrm>
            <a:off x="107504" y="188640"/>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PID Tuning Methods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txBox="1">
            <a:spLocks noGrp="1"/>
          </p:cNvSpPr>
          <p:nvPr>
            <p:ph type="title"/>
          </p:nvPr>
        </p:nvSpPr>
        <p:spPr>
          <a:xfrm>
            <a:off x="107504" y="188640"/>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PID Tuning Methods</a:t>
            </a:r>
          </a:p>
        </p:txBody>
      </p:sp>
      <p:grpSp>
        <p:nvGrpSpPr>
          <p:cNvPr id="25" name="Group 24"/>
          <p:cNvGrpSpPr/>
          <p:nvPr/>
        </p:nvGrpSpPr>
        <p:grpSpPr>
          <a:xfrm>
            <a:off x="2073494" y="1493391"/>
            <a:ext cx="4879361" cy="799636"/>
            <a:chOff x="3680652" y="1459966"/>
            <a:chExt cx="4879361" cy="799636"/>
          </a:xfrm>
        </p:grpSpPr>
        <p:sp>
          <p:nvSpPr>
            <p:cNvPr id="3" name="TextBox 2"/>
            <p:cNvSpPr txBox="1"/>
            <p:nvPr/>
          </p:nvSpPr>
          <p:spPr>
            <a:xfrm>
              <a:off x="5301983" y="1890272"/>
              <a:ext cx="1029661" cy="369330"/>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smtClean="0">
                  <a:ln>
                    <a:noFill/>
                  </a:ln>
                  <a:solidFill>
                    <a:srgbClr val="000000"/>
                  </a:solidFill>
                  <a:effectLst/>
                  <a:uFillTx/>
                  <a:latin typeface="+mj-lt"/>
                  <a:ea typeface="+mj-ea"/>
                  <a:cs typeface="+mj-cs"/>
                  <a:sym typeface="Helvetica"/>
                </a:rPr>
                <a:t>Process</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5" name="Straight Arrow Connector 4"/>
            <p:cNvCxnSpPr>
              <a:endCxn id="3" idx="1"/>
            </p:cNvCxnSpPr>
            <p:nvPr/>
          </p:nvCxnSpPr>
          <p:spPr>
            <a:xfrm>
              <a:off x="4771886" y="2074937"/>
              <a:ext cx="53009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a:stretch>
              <a:fillRect/>
            </a:stretch>
          </p:blipFill>
          <p:spPr>
            <a:xfrm>
              <a:off x="6331644" y="1980441"/>
              <a:ext cx="627942" cy="188992"/>
            </a:xfrm>
            <a:prstGeom prst="rect">
              <a:avLst/>
            </a:prstGeom>
          </p:spPr>
        </p:pic>
        <p:cxnSp>
          <p:nvCxnSpPr>
            <p:cNvPr id="4" name="Straight Arrow Connector 3"/>
            <p:cNvCxnSpPr/>
            <p:nvPr/>
          </p:nvCxnSpPr>
          <p:spPr>
            <a:xfrm>
              <a:off x="3680652" y="2169433"/>
              <a:ext cx="975872"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p:cNvCxnSpPr/>
            <p:nvPr/>
          </p:nvCxnSpPr>
          <p:spPr>
            <a:xfrm flipV="1">
              <a:off x="3688336" y="1459966"/>
              <a:ext cx="0" cy="709467"/>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3688336" y="1890272"/>
              <a:ext cx="845244" cy="0"/>
            </a:xfrm>
            <a:prstGeom prst="lin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Arrow Connector 14"/>
            <p:cNvCxnSpPr/>
            <p:nvPr/>
          </p:nvCxnSpPr>
          <p:spPr>
            <a:xfrm>
              <a:off x="7107731" y="2259602"/>
              <a:ext cx="1452282"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Arrow Connector 16"/>
            <p:cNvCxnSpPr/>
            <p:nvPr/>
          </p:nvCxnSpPr>
          <p:spPr>
            <a:xfrm flipH="1" flipV="1">
              <a:off x="7069311" y="1514203"/>
              <a:ext cx="30736" cy="745399"/>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flipV="1">
              <a:off x="7107731" y="1805748"/>
              <a:ext cx="1321654" cy="7684"/>
            </a:xfrm>
            <a:prstGeom prst="lin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Freeform 20"/>
            <p:cNvSpPr/>
            <p:nvPr/>
          </p:nvSpPr>
          <p:spPr>
            <a:xfrm>
              <a:off x="7138467" y="1831308"/>
              <a:ext cx="717262" cy="412430"/>
            </a:xfrm>
            <a:custGeom>
              <a:avLst/>
              <a:gdLst>
                <a:gd name="connsiteX0" fmla="*/ 0 w 717262"/>
                <a:gd name="connsiteY0" fmla="*/ 412430 h 412430"/>
                <a:gd name="connsiteX1" fmla="*/ 222837 w 717262"/>
                <a:gd name="connsiteY1" fmla="*/ 335589 h 412430"/>
                <a:gd name="connsiteX2" fmla="*/ 276625 w 717262"/>
                <a:gd name="connsiteY2" fmla="*/ 174225 h 412430"/>
                <a:gd name="connsiteX3" fmla="*/ 376518 w 717262"/>
                <a:gd name="connsiteY3" fmla="*/ 58964 h 412430"/>
                <a:gd name="connsiteX4" fmla="*/ 691563 w 717262"/>
                <a:gd name="connsiteY4" fmla="*/ 5176 h 412430"/>
                <a:gd name="connsiteX5" fmla="*/ 676195 w 717262"/>
                <a:gd name="connsiteY5" fmla="*/ 5176 h 41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262" h="412430">
                  <a:moveTo>
                    <a:pt x="0" y="412430"/>
                  </a:moveTo>
                  <a:cubicBezTo>
                    <a:pt x="88366" y="393860"/>
                    <a:pt x="176733" y="375290"/>
                    <a:pt x="222837" y="335589"/>
                  </a:cubicBezTo>
                  <a:cubicBezTo>
                    <a:pt x="268941" y="295888"/>
                    <a:pt x="251012" y="220329"/>
                    <a:pt x="276625" y="174225"/>
                  </a:cubicBezTo>
                  <a:cubicBezTo>
                    <a:pt x="302238" y="128121"/>
                    <a:pt x="307362" y="87139"/>
                    <a:pt x="376518" y="58964"/>
                  </a:cubicBezTo>
                  <a:cubicBezTo>
                    <a:pt x="445674" y="30789"/>
                    <a:pt x="641617" y="14141"/>
                    <a:pt x="691563" y="5176"/>
                  </a:cubicBezTo>
                  <a:cubicBezTo>
                    <a:pt x="741509" y="-3789"/>
                    <a:pt x="708852" y="693"/>
                    <a:pt x="676195" y="5176"/>
                  </a:cubicBezTo>
                </a:path>
              </a:pathLst>
            </a:cu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endParaRPr>
            </a:p>
          </p:txBody>
        </p:sp>
      </p:grpSp>
      <p:grpSp>
        <p:nvGrpSpPr>
          <p:cNvPr id="250" name="Group 249"/>
          <p:cNvGrpSpPr/>
          <p:nvPr/>
        </p:nvGrpSpPr>
        <p:grpSpPr>
          <a:xfrm>
            <a:off x="1312876" y="2981682"/>
            <a:ext cx="3083843" cy="2112324"/>
            <a:chOff x="3164728" y="2858461"/>
            <a:chExt cx="3083843" cy="2112324"/>
          </a:xfrm>
        </p:grpSpPr>
        <p:cxnSp>
          <p:nvCxnSpPr>
            <p:cNvPr id="27" name="Straight Arrow Connector 26"/>
            <p:cNvCxnSpPr/>
            <p:nvPr/>
          </p:nvCxnSpPr>
          <p:spPr>
            <a:xfrm>
              <a:off x="3191521" y="4617319"/>
              <a:ext cx="3057050" cy="0"/>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Straight Arrow Connector 27"/>
            <p:cNvCxnSpPr/>
            <p:nvPr/>
          </p:nvCxnSpPr>
          <p:spPr>
            <a:xfrm flipH="1" flipV="1">
              <a:off x="3164728" y="2858461"/>
              <a:ext cx="19109" cy="1758859"/>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3191521" y="3737890"/>
              <a:ext cx="2698419" cy="0"/>
            </a:xfrm>
            <a:prstGeom prst="line">
              <a:avLst/>
            </a:prstGeom>
            <a:noFill/>
            <a:ln w="25400"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Freeform 29"/>
            <p:cNvSpPr/>
            <p:nvPr/>
          </p:nvSpPr>
          <p:spPr>
            <a:xfrm>
              <a:off x="3222256" y="3737889"/>
              <a:ext cx="2586873" cy="863566"/>
            </a:xfrm>
            <a:custGeom>
              <a:avLst/>
              <a:gdLst>
                <a:gd name="connsiteX0" fmla="*/ 0 w 717262"/>
                <a:gd name="connsiteY0" fmla="*/ 412430 h 412430"/>
                <a:gd name="connsiteX1" fmla="*/ 222837 w 717262"/>
                <a:gd name="connsiteY1" fmla="*/ 335589 h 412430"/>
                <a:gd name="connsiteX2" fmla="*/ 276625 w 717262"/>
                <a:gd name="connsiteY2" fmla="*/ 174225 h 412430"/>
                <a:gd name="connsiteX3" fmla="*/ 376518 w 717262"/>
                <a:gd name="connsiteY3" fmla="*/ 58964 h 412430"/>
                <a:gd name="connsiteX4" fmla="*/ 691563 w 717262"/>
                <a:gd name="connsiteY4" fmla="*/ 5176 h 412430"/>
                <a:gd name="connsiteX5" fmla="*/ 676195 w 717262"/>
                <a:gd name="connsiteY5" fmla="*/ 5176 h 41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262" h="412430">
                  <a:moveTo>
                    <a:pt x="0" y="412430"/>
                  </a:moveTo>
                  <a:cubicBezTo>
                    <a:pt x="88366" y="393860"/>
                    <a:pt x="176733" y="375290"/>
                    <a:pt x="222837" y="335589"/>
                  </a:cubicBezTo>
                  <a:cubicBezTo>
                    <a:pt x="268941" y="295888"/>
                    <a:pt x="251012" y="220329"/>
                    <a:pt x="276625" y="174225"/>
                  </a:cubicBezTo>
                  <a:cubicBezTo>
                    <a:pt x="302238" y="128121"/>
                    <a:pt x="307362" y="87139"/>
                    <a:pt x="376518" y="58964"/>
                  </a:cubicBezTo>
                  <a:cubicBezTo>
                    <a:pt x="445674" y="30789"/>
                    <a:pt x="641617" y="14141"/>
                    <a:pt x="691563" y="5176"/>
                  </a:cubicBezTo>
                  <a:cubicBezTo>
                    <a:pt x="741509" y="-3789"/>
                    <a:pt x="708852" y="693"/>
                    <a:pt x="676195" y="5176"/>
                  </a:cubicBezTo>
                </a:path>
              </a:pathLst>
            </a:cu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endParaRPr>
            </a:p>
          </p:txBody>
        </p:sp>
        <p:cxnSp>
          <p:nvCxnSpPr>
            <p:cNvPr id="228" name="Straight Connector 227"/>
            <p:cNvCxnSpPr/>
            <p:nvPr/>
          </p:nvCxnSpPr>
          <p:spPr>
            <a:xfrm flipH="1">
              <a:off x="4035142" y="3714092"/>
              <a:ext cx="349026" cy="911159"/>
            </a:xfrm>
            <a:prstGeom prst="line">
              <a:avLst/>
            </a:prstGeom>
            <a:noFill/>
            <a:ln w="25400" cap="flat">
              <a:solidFill>
                <a:srgbClr val="00B0F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4" name="Straight Connector 233"/>
            <p:cNvCxnSpPr/>
            <p:nvPr/>
          </p:nvCxnSpPr>
          <p:spPr>
            <a:xfrm>
              <a:off x="4384168" y="3714092"/>
              <a:ext cx="0" cy="1088429"/>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6" name="Straight Connector 235"/>
            <p:cNvCxnSpPr/>
            <p:nvPr/>
          </p:nvCxnSpPr>
          <p:spPr>
            <a:xfrm>
              <a:off x="4035142" y="4625251"/>
              <a:ext cx="0" cy="177270"/>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9" name="Straight Connector 238"/>
            <p:cNvCxnSpPr/>
            <p:nvPr/>
          </p:nvCxnSpPr>
          <p:spPr>
            <a:xfrm>
              <a:off x="3191521" y="4617319"/>
              <a:ext cx="0" cy="185202"/>
            </a:xfrm>
            <a:prstGeom prst="line">
              <a:avLst/>
            </a:prstGeom>
            <a:noFill/>
            <a:ln w="25400" cap="flat">
              <a:solidFill>
                <a:srgbClr val="0070C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40" name="TextBox 239"/>
            <p:cNvSpPr txBox="1"/>
            <p:nvPr/>
          </p:nvSpPr>
          <p:spPr>
            <a:xfrm>
              <a:off x="3541084" y="4601455"/>
              <a:ext cx="2205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smtClean="0">
                  <a:ln>
                    <a:noFill/>
                  </a:ln>
                  <a:solidFill>
                    <a:srgbClr val="000000"/>
                  </a:solidFill>
                  <a:effectLst/>
                  <a:uFillTx/>
                  <a:latin typeface="+mj-lt"/>
                  <a:ea typeface="+mj-ea"/>
                  <a:cs typeface="+mj-cs"/>
                  <a:sym typeface="Helvetica"/>
                </a:rPr>
                <a:t>L</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1" name="TextBox 240"/>
            <p:cNvSpPr txBox="1"/>
            <p:nvPr/>
          </p:nvSpPr>
          <p:spPr>
            <a:xfrm>
              <a:off x="4096231" y="4601455"/>
              <a:ext cx="549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smtClean="0">
                  <a:ln>
                    <a:noFill/>
                  </a:ln>
                  <a:solidFill>
                    <a:srgbClr val="000000"/>
                  </a:solidFill>
                  <a:effectLst/>
                  <a:uFillTx/>
                  <a:latin typeface="+mj-lt"/>
                  <a:ea typeface="+mj-ea"/>
                  <a:cs typeface="+mj-cs"/>
                  <a:sym typeface="Helvetica"/>
                </a:rPr>
                <a:t>T</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243" name="Elbow Connector 242"/>
            <p:cNvCxnSpPr/>
            <p:nvPr/>
          </p:nvCxnSpPr>
          <p:spPr>
            <a:xfrm>
              <a:off x="3191521" y="4786120"/>
              <a:ext cx="843621" cy="12700"/>
            </a:xfrm>
            <a:prstGeom prst="bentConnector3">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48" name="Straight Arrow Connector 247"/>
            <p:cNvCxnSpPr/>
            <p:nvPr/>
          </p:nvCxnSpPr>
          <p:spPr>
            <a:xfrm>
              <a:off x="4035142" y="4769719"/>
              <a:ext cx="349026" cy="16401"/>
            </a:xfrm>
            <a:prstGeom prst="straightConnector1">
              <a:avLst/>
            </a:prstGeom>
            <a:noFill/>
            <a:ln w="254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pic>
        <p:nvPicPr>
          <p:cNvPr id="251" name="Picture 250"/>
          <p:cNvPicPr>
            <a:picLocks noChangeAspect="1"/>
          </p:cNvPicPr>
          <p:nvPr/>
        </p:nvPicPr>
        <p:blipFill>
          <a:blip r:embed="rId3"/>
          <a:stretch>
            <a:fillRect/>
          </a:stretch>
        </p:blipFill>
        <p:spPr>
          <a:xfrm>
            <a:off x="4457807" y="2981682"/>
            <a:ext cx="4571574" cy="2206943"/>
          </a:xfrm>
          <a:prstGeom prst="rect">
            <a:avLst/>
          </a:prstGeom>
        </p:spPr>
      </p:pic>
    </p:spTree>
    <p:extLst>
      <p:ext uri="{BB962C8B-B14F-4D97-AF65-F5344CB8AC3E}">
        <p14:creationId xmlns:p14="http://schemas.microsoft.com/office/powerpoint/2010/main" val="202588024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ontent Placeholder 2"/>
          <p:cNvSpPr txBox="1">
            <a:spLocks noGrp="1"/>
          </p:cNvSpPr>
          <p:nvPr>
            <p:ph type="body" idx="1"/>
          </p:nvPr>
        </p:nvSpPr>
        <p:spPr>
          <a:prstGeom prst="rect">
            <a:avLst/>
          </a:prstGeom>
        </p:spPr>
        <p:txBody>
          <a:bodyPr/>
          <a:lstStyle/>
          <a:p>
            <a:pPr marL="457200" indent="-317500">
              <a:buClr>
                <a:srgbClr val="666666"/>
              </a:buClr>
              <a:buSzPct val="100000"/>
              <a:buFont typeface="Helvetica"/>
              <a:buChar char="•"/>
              <a:defRPr sz="2400"/>
            </a:pPr>
            <a:r>
              <a:t>It is very similar to the trial and error method where integral and derivative terms are set to the zero, i.e., making Ti infinity and Td zero.</a:t>
            </a:r>
          </a:p>
          <a:p>
            <a:pPr marL="457200" indent="-317500">
              <a:buClr>
                <a:srgbClr val="666666"/>
              </a:buClr>
              <a:buSzPct val="100000"/>
              <a:buFont typeface="Helvetica"/>
              <a:buChar char="•"/>
              <a:defRPr sz="2400"/>
            </a:pPr>
            <a:r>
              <a:t>Increase the proportional gain such that the output exhibits sustained oscillations. If the system does not produce sustained oscillations then this method cannot be applied. The gain at which sustained oscillations produced is called as critical gain, Kcr.</a:t>
            </a:r>
          </a:p>
          <a:p>
            <a:pPr marL="457200" indent="-317500">
              <a:buClr>
                <a:srgbClr val="666666"/>
              </a:buClr>
              <a:buSzPct val="100000"/>
              <a:buFont typeface="Helvetica"/>
              <a:buChar char="•"/>
              <a:defRPr sz="2400"/>
            </a:pPr>
            <a:r>
              <a:t>Once the sustain oscillations are produced, set the values of Ti and Td as per the given table for P, PI and PID controllers based on critical gain and critical period.</a:t>
            </a:r>
          </a:p>
        </p:txBody>
      </p:sp>
      <p:sp>
        <p:nvSpPr>
          <p:cNvPr id="231" name="Title 1"/>
          <p:cNvSpPr txBox="1">
            <a:spLocks noGrp="1"/>
          </p:cNvSpPr>
          <p:nvPr>
            <p:ph type="title"/>
          </p:nvPr>
        </p:nvSpPr>
        <p:spPr>
          <a:xfrm>
            <a:off x="107504" y="188640"/>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PID Tuning Methods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07504" y="188640"/>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PID Tuning Methods</a:t>
            </a:r>
          </a:p>
        </p:txBody>
      </p:sp>
      <p:pic>
        <p:nvPicPr>
          <p:cNvPr id="234" name="Image" descr="Image"/>
          <p:cNvPicPr>
            <a:picLocks noChangeAspect="1"/>
          </p:cNvPicPr>
          <p:nvPr/>
        </p:nvPicPr>
        <p:blipFill>
          <a:blip r:embed="rId2">
            <a:extLst/>
          </a:blip>
          <a:stretch>
            <a:fillRect/>
          </a:stretch>
        </p:blipFill>
        <p:spPr>
          <a:xfrm>
            <a:off x="945703" y="1484249"/>
            <a:ext cx="6553201" cy="339090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itle 1"/>
          <p:cNvSpPr txBox="1">
            <a:spLocks noGrp="1"/>
          </p:cNvSpPr>
          <p:nvPr>
            <p:ph type="title"/>
          </p:nvPr>
        </p:nvSpPr>
        <p:spPr>
          <a:xfrm>
            <a:off x="107504" y="188640"/>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PID Tuning Methods</a:t>
            </a:r>
          </a:p>
        </p:txBody>
      </p:sp>
      <p:pic>
        <p:nvPicPr>
          <p:cNvPr id="237" name="Image" descr="Image"/>
          <p:cNvPicPr>
            <a:picLocks noChangeAspect="1"/>
          </p:cNvPicPr>
          <p:nvPr/>
        </p:nvPicPr>
        <p:blipFill>
          <a:blip r:embed="rId2">
            <a:extLst/>
          </a:blip>
          <a:stretch>
            <a:fillRect/>
          </a:stretch>
        </p:blipFill>
        <p:spPr>
          <a:xfrm>
            <a:off x="982871" y="2184400"/>
            <a:ext cx="7035801" cy="24892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txBox="1">
            <a:spLocks noGrp="1"/>
          </p:cNvSpPr>
          <p:nvPr>
            <p:ph type="title"/>
          </p:nvPr>
        </p:nvSpPr>
        <p:spPr>
          <a:xfrm>
            <a:off x="107504" y="116632"/>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Simulink Elements</a:t>
            </a:r>
          </a:p>
        </p:txBody>
      </p:sp>
      <p:sp>
        <p:nvSpPr>
          <p:cNvPr id="120" name="Content Placeholder 2"/>
          <p:cNvSpPr txBox="1">
            <a:spLocks noGrp="1"/>
          </p:cNvSpPr>
          <p:nvPr>
            <p:ph type="body" idx="1"/>
          </p:nvPr>
        </p:nvSpPr>
        <p:spPr>
          <a:xfrm>
            <a:off x="1907703" y="1628800"/>
            <a:ext cx="5626969" cy="4525963"/>
          </a:xfrm>
          <a:prstGeom prst="rect">
            <a:avLst/>
          </a:prstGeom>
        </p:spPr>
        <p:txBody>
          <a:bodyPr/>
          <a:lstStyle/>
          <a:p>
            <a:pPr marL="571500" indent="-571500">
              <a:buSzPct val="100000"/>
              <a:buFont typeface="Arial"/>
              <a:buChar char="•"/>
              <a:defRPr sz="3600">
                <a:latin typeface="Arial"/>
                <a:ea typeface="Arial"/>
                <a:cs typeface="Arial"/>
                <a:sym typeface="Arial"/>
              </a:defRPr>
            </a:pPr>
            <a:r>
              <a:t>Inputs</a:t>
            </a:r>
          </a:p>
          <a:p>
            <a:pPr marL="571500" indent="-571500">
              <a:buSzPct val="100000"/>
              <a:buFont typeface="Arial"/>
              <a:buChar char="•"/>
              <a:defRPr sz="3600">
                <a:latin typeface="Arial"/>
                <a:ea typeface="Arial"/>
                <a:cs typeface="Arial"/>
                <a:sym typeface="Arial"/>
              </a:defRPr>
            </a:pPr>
            <a:r>
              <a:t>Block transfer functions</a:t>
            </a:r>
          </a:p>
          <a:p>
            <a:pPr marL="571500" indent="-571500">
              <a:buSzPct val="100000"/>
              <a:buFont typeface="Arial"/>
              <a:buChar char="•"/>
              <a:defRPr sz="3600">
                <a:latin typeface="Arial"/>
                <a:ea typeface="Arial"/>
                <a:cs typeface="Arial"/>
                <a:sym typeface="Arial"/>
              </a:defRPr>
            </a:pPr>
            <a:r>
              <a:t>Outputs</a:t>
            </a:r>
          </a:p>
          <a:p>
            <a:pPr marL="571500" indent="-571500">
              <a:buSzPct val="100000"/>
              <a:buFont typeface="Arial"/>
              <a:buChar char="•"/>
              <a:defRPr sz="3600">
                <a:latin typeface="Arial"/>
                <a:ea typeface="Arial"/>
                <a:cs typeface="Arial"/>
                <a:sym typeface="Arial"/>
              </a:defRPr>
            </a:pPr>
            <a:r>
              <a:t>Connection</a:t>
            </a:r>
          </a:p>
          <a:p>
            <a:pPr marL="571500" indent="-571500">
              <a:buSzPct val="100000"/>
              <a:buFont typeface="Arial"/>
              <a:buChar char="•"/>
              <a:defRPr sz="3600">
                <a:latin typeface="Arial"/>
                <a:ea typeface="Arial"/>
                <a:cs typeface="Arial"/>
                <a:sym typeface="Arial"/>
              </a:defRPr>
            </a:pPr>
            <a:r>
              <a:t>Display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txBox="1">
            <a:spLocks noGrp="1"/>
          </p:cNvSpPr>
          <p:nvPr>
            <p:ph type="title"/>
          </p:nvPr>
        </p:nvSpPr>
        <p:spPr>
          <a:xfrm>
            <a:off x="107504" y="188640"/>
            <a:ext cx="8229601" cy="1325563"/>
          </a:xfrm>
          <a:prstGeom prst="rect">
            <a:avLst/>
          </a:prstGeom>
        </p:spPr>
        <p:txBody>
          <a:bodyPr/>
          <a:lstStyle>
            <a:lvl1pPr>
              <a:defRPr sz="4000" b="1">
                <a:solidFill>
                  <a:schemeClr val="accent3">
                    <a:lumOff val="44000"/>
                  </a:schemeClr>
                </a:solidFill>
                <a:latin typeface="Arial"/>
                <a:ea typeface="Arial"/>
                <a:cs typeface="Arial"/>
                <a:sym typeface="Arial"/>
              </a:defRPr>
            </a:lvl1pPr>
          </a:lstStyle>
          <a:p>
            <a:r>
              <a:t>Simulink Library</a:t>
            </a:r>
          </a:p>
        </p:txBody>
      </p:sp>
      <p:sp>
        <p:nvSpPr>
          <p:cNvPr id="123" name="Content Placeholder 2"/>
          <p:cNvSpPr txBox="1">
            <a:spLocks noGrp="1"/>
          </p:cNvSpPr>
          <p:nvPr>
            <p:ph type="body" idx="1"/>
          </p:nvPr>
        </p:nvSpPr>
        <p:spPr>
          <a:xfrm>
            <a:off x="683567" y="1268760"/>
            <a:ext cx="8136906" cy="4525963"/>
          </a:xfrm>
          <a:prstGeom prst="rect">
            <a:avLst/>
          </a:prstGeom>
        </p:spPr>
        <p:txBody>
          <a:bodyPr>
            <a:normAutofit lnSpcReduction="10000"/>
          </a:bodyPr>
          <a:lstStyle/>
          <a:p>
            <a:pPr marL="161162" indent="-161162" defTabSz="429768">
              <a:buSzPct val="100000"/>
              <a:buFont typeface="Arial"/>
              <a:buChar char="•"/>
              <a:defRPr sz="3008">
                <a:latin typeface="Arial"/>
                <a:ea typeface="Arial"/>
                <a:cs typeface="Arial"/>
                <a:sym typeface="Arial"/>
              </a:defRPr>
            </a:pPr>
            <a:r>
              <a:t>Inputs</a:t>
            </a:r>
          </a:p>
          <a:p>
            <a:pPr lvl="1" indent="376047" defTabSz="429768">
              <a:defRPr sz="3008" b="1">
                <a:solidFill>
                  <a:srgbClr val="FF0000"/>
                </a:solidFill>
                <a:latin typeface="Arial"/>
                <a:ea typeface="Arial"/>
                <a:cs typeface="Arial"/>
                <a:sym typeface="Arial"/>
              </a:defRPr>
            </a:pPr>
            <a:r>
              <a:t>Source</a:t>
            </a:r>
            <a:r>
              <a:rPr b="0"/>
              <a:t>: Step, Rump, Sin wave, etc.</a:t>
            </a:r>
          </a:p>
          <a:p>
            <a:pPr marL="161162" indent="-161162" defTabSz="429768">
              <a:buSzPct val="100000"/>
              <a:buFont typeface="Arial"/>
              <a:buChar char="•"/>
              <a:defRPr sz="3008">
                <a:latin typeface="Arial"/>
                <a:ea typeface="Arial"/>
                <a:cs typeface="Arial"/>
                <a:sym typeface="Arial"/>
              </a:defRPr>
            </a:pPr>
            <a:r>
              <a:t>Block transfer functions</a:t>
            </a:r>
          </a:p>
          <a:p>
            <a:pPr lvl="1" indent="376047" defTabSz="429768">
              <a:defRPr sz="3008" b="1">
                <a:solidFill>
                  <a:srgbClr val="FF0000"/>
                </a:solidFill>
                <a:latin typeface="Arial"/>
                <a:ea typeface="Arial"/>
                <a:cs typeface="Arial"/>
                <a:sym typeface="Arial"/>
              </a:defRPr>
            </a:pPr>
            <a:r>
              <a:t>Commonly Used Blocks, Math Operations</a:t>
            </a:r>
          </a:p>
          <a:p>
            <a:pPr marL="161162" indent="-161162" defTabSz="429768">
              <a:buSzPct val="100000"/>
              <a:buFont typeface="Arial"/>
              <a:buChar char="•"/>
              <a:defRPr sz="3008">
                <a:latin typeface="Arial"/>
                <a:ea typeface="Arial"/>
                <a:cs typeface="Arial"/>
                <a:sym typeface="Arial"/>
              </a:defRPr>
            </a:pPr>
            <a:r>
              <a:t>Connection and labeling</a:t>
            </a:r>
          </a:p>
          <a:p>
            <a:pPr lvl="1" indent="376047" defTabSz="429768">
              <a:defRPr sz="3008" b="1">
                <a:solidFill>
                  <a:srgbClr val="FF0000"/>
                </a:solidFill>
                <a:latin typeface="Arial"/>
                <a:ea typeface="Arial"/>
                <a:cs typeface="Arial"/>
                <a:sym typeface="Arial"/>
              </a:defRPr>
            </a:pPr>
            <a:r>
              <a:t>Following block diagram flow</a:t>
            </a:r>
          </a:p>
          <a:p>
            <a:pPr marL="161162" indent="-161162" defTabSz="429768">
              <a:buSzPct val="100000"/>
              <a:buFont typeface="Arial"/>
              <a:buChar char="•"/>
              <a:defRPr sz="3008">
                <a:latin typeface="Arial"/>
                <a:ea typeface="Arial"/>
                <a:cs typeface="Arial"/>
                <a:sym typeface="Arial"/>
              </a:defRPr>
            </a:pPr>
            <a:r>
              <a:t>Outputs</a:t>
            </a:r>
          </a:p>
          <a:p>
            <a:pPr lvl="3" indent="644651" defTabSz="429768">
              <a:defRPr sz="3008">
                <a:solidFill>
                  <a:srgbClr val="FF0000"/>
                </a:solidFill>
                <a:latin typeface="Arial"/>
                <a:ea typeface="Arial"/>
                <a:cs typeface="Arial"/>
                <a:sym typeface="Arial"/>
              </a:defRPr>
            </a:pPr>
            <a:r>
              <a:t>Results</a:t>
            </a:r>
          </a:p>
          <a:p>
            <a:pPr marL="161162" indent="-161162" defTabSz="429768">
              <a:buSzPct val="100000"/>
              <a:buFont typeface="Arial"/>
              <a:buChar char="•"/>
              <a:defRPr sz="3008">
                <a:latin typeface="Arial"/>
                <a:ea typeface="Arial"/>
                <a:cs typeface="Arial"/>
                <a:sym typeface="Arial"/>
              </a:defRPr>
            </a:pPr>
            <a:r>
              <a:t>Display</a:t>
            </a:r>
          </a:p>
          <a:p>
            <a:pPr lvl="1" indent="376047" defTabSz="429768">
              <a:defRPr sz="3008" b="1">
                <a:solidFill>
                  <a:srgbClr val="FF0000"/>
                </a:solidFill>
                <a:latin typeface="Arial"/>
                <a:ea typeface="Arial"/>
                <a:cs typeface="Arial"/>
                <a:sym typeface="Arial"/>
              </a:defRPr>
            </a:pPr>
            <a:r>
              <a:t>Sinks: </a:t>
            </a:r>
            <a:r>
              <a:rPr b="0"/>
              <a:t>Scope, xy graph</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title"/>
          </p:nvPr>
        </p:nvSpPr>
        <p:spPr>
          <a:xfrm>
            <a:off x="107504" y="116632"/>
            <a:ext cx="8229601" cy="1325564"/>
          </a:xfrm>
          <a:prstGeom prst="rect">
            <a:avLst/>
          </a:prstGeom>
        </p:spPr>
        <p:txBody>
          <a:bodyPr/>
          <a:lstStyle>
            <a:lvl1pPr>
              <a:defRPr sz="4000" b="1">
                <a:solidFill>
                  <a:schemeClr val="accent3">
                    <a:lumOff val="44000"/>
                  </a:schemeClr>
                </a:solidFill>
              </a:defRPr>
            </a:lvl1pPr>
          </a:lstStyle>
          <a:p>
            <a:r>
              <a:t>Simulink Modelling</a:t>
            </a:r>
          </a:p>
        </p:txBody>
      </p:sp>
      <p:sp>
        <p:nvSpPr>
          <p:cNvPr id="138" name="Content Placeholder 2"/>
          <p:cNvSpPr txBox="1">
            <a:spLocks noGrp="1"/>
          </p:cNvSpPr>
          <p:nvPr>
            <p:ph type="body" idx="1"/>
          </p:nvPr>
        </p:nvSpPr>
        <p:spPr>
          <a:xfrm>
            <a:off x="402468" y="1350168"/>
            <a:ext cx="7985956" cy="4525963"/>
          </a:xfrm>
          <a:prstGeom prst="rect">
            <a:avLst/>
          </a:prstGeom>
          <a:effectLst>
            <a:reflection stA="50000" endPos="40000" dir="5400000" sy="-100000" algn="bl" rotWithShape="0"/>
          </a:effectLst>
        </p:spPr>
        <p:txBody>
          <a:bodyPr/>
          <a:lstStyle>
            <a:lvl1pPr marL="571500" indent="-571500">
              <a:spcBef>
                <a:spcPts val="2100"/>
              </a:spcBef>
              <a:buSzPct val="100000"/>
              <a:buFont typeface="Arial"/>
              <a:buChar char="•"/>
              <a:defRPr sz="3600">
                <a:latin typeface="Arial"/>
                <a:ea typeface="Arial"/>
                <a:cs typeface="Arial"/>
                <a:sym typeface="Arial"/>
              </a:defRPr>
            </a:lvl1pPr>
          </a:lstStyle>
          <a:p>
            <a:r>
              <a:rPr lang="en-GB" dirty="0"/>
              <a:t>Start Simulink by c</a:t>
            </a:r>
            <a:r>
              <a:rPr dirty="0" smtClean="0"/>
              <a:t>lick</a:t>
            </a:r>
            <a:r>
              <a:rPr lang="en-GB" dirty="0" err="1" smtClean="0"/>
              <a:t>ing</a:t>
            </a:r>
            <a:r>
              <a:rPr dirty="0" smtClean="0"/>
              <a:t> </a:t>
            </a:r>
            <a:r>
              <a:rPr dirty="0"/>
              <a:t>Simulink Icon</a:t>
            </a:r>
          </a:p>
        </p:txBody>
      </p:sp>
      <p:grpSp>
        <p:nvGrpSpPr>
          <p:cNvPr id="3" name="Group 2"/>
          <p:cNvGrpSpPr/>
          <p:nvPr/>
        </p:nvGrpSpPr>
        <p:grpSpPr>
          <a:xfrm>
            <a:off x="1191914" y="2696636"/>
            <a:ext cx="7410301" cy="4034825"/>
            <a:chOff x="1191914" y="2696636"/>
            <a:chExt cx="7410301" cy="4034825"/>
          </a:xfrm>
        </p:grpSpPr>
        <p:pic>
          <p:nvPicPr>
            <p:cNvPr id="148" name="Image" descr="Image"/>
            <p:cNvPicPr>
              <a:picLocks noChangeAspect="1"/>
            </p:cNvPicPr>
            <p:nvPr/>
          </p:nvPicPr>
          <p:blipFill rotWithShape="1">
            <a:blip r:embed="rId2">
              <a:extLst/>
            </a:blip>
            <a:srcRect l="8260" t="14208" r="7554" b="12452"/>
            <a:stretch/>
          </p:blipFill>
          <p:spPr>
            <a:xfrm>
              <a:off x="1191914" y="2696636"/>
              <a:ext cx="7410301" cy="4034825"/>
            </a:xfrm>
            <a:prstGeom prst="rect">
              <a:avLst/>
            </a:prstGeom>
            <a:ln w="12700">
              <a:miter lim="400000"/>
            </a:ln>
          </p:spPr>
        </p:pic>
        <p:sp>
          <p:nvSpPr>
            <p:cNvPr id="2" name="Oval 1"/>
            <p:cNvSpPr/>
            <p:nvPr/>
          </p:nvSpPr>
          <p:spPr>
            <a:xfrm>
              <a:off x="5186723" y="2850776"/>
              <a:ext cx="913024" cy="1083449"/>
            </a:xfrm>
            <a:prstGeom prst="ellipse">
              <a:avLst/>
            </a:prstGeom>
            <a:noFill/>
            <a:ln w="254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latin typeface="+mj-lt"/>
                <a:ea typeface="+mj-ea"/>
                <a:cs typeface="+mj-cs"/>
                <a:sym typeface="Helvetica"/>
              </a:endParaRP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txBox="1">
            <a:spLocks noGrp="1"/>
          </p:cNvSpPr>
          <p:nvPr>
            <p:ph type="title"/>
          </p:nvPr>
        </p:nvSpPr>
        <p:spPr>
          <a:xfrm>
            <a:off x="107504" y="116632"/>
            <a:ext cx="8229601" cy="1325563"/>
          </a:xfrm>
          <a:prstGeom prst="rect">
            <a:avLst/>
          </a:prstGeom>
        </p:spPr>
        <p:txBody>
          <a:bodyPr/>
          <a:lstStyle>
            <a:lvl1pPr>
              <a:defRPr sz="4000" b="1">
                <a:solidFill>
                  <a:schemeClr val="accent3">
                    <a:lumOff val="44000"/>
                  </a:schemeClr>
                </a:solidFill>
              </a:defRPr>
            </a:lvl1pPr>
          </a:lstStyle>
          <a:p>
            <a:r>
              <a:t>Simulink Modelling</a:t>
            </a:r>
          </a:p>
        </p:txBody>
      </p:sp>
      <p:sp>
        <p:nvSpPr>
          <p:cNvPr id="126" name="Content Placeholder 2"/>
          <p:cNvSpPr txBox="1">
            <a:spLocks noGrp="1"/>
          </p:cNvSpPr>
          <p:nvPr>
            <p:ph type="body" idx="1"/>
          </p:nvPr>
        </p:nvSpPr>
        <p:spPr>
          <a:xfrm>
            <a:off x="402468" y="1350168"/>
            <a:ext cx="7985956" cy="4525963"/>
          </a:xfrm>
          <a:prstGeom prst="rect">
            <a:avLst/>
          </a:prstGeom>
        </p:spPr>
        <p:txBody>
          <a:bodyPr/>
          <a:lstStyle/>
          <a:p>
            <a:pPr marL="571500" indent="-571500">
              <a:spcBef>
                <a:spcPts val="2100"/>
              </a:spcBef>
              <a:buSzPct val="100000"/>
              <a:buFont typeface="Arial"/>
              <a:buChar char="•"/>
              <a:defRPr sz="3600">
                <a:latin typeface="Arial"/>
                <a:ea typeface="Arial"/>
                <a:cs typeface="Arial"/>
                <a:sym typeface="Arial"/>
              </a:defRPr>
            </a:pPr>
            <a:r>
              <a:rPr dirty="0"/>
              <a:t>Start Simulink by typing </a:t>
            </a:r>
            <a:r>
              <a:rPr i="1" dirty="0" err="1"/>
              <a:t>simulink</a:t>
            </a:r>
            <a:r>
              <a:rPr dirty="0"/>
              <a:t> at </a:t>
            </a:r>
            <a:r>
              <a:rPr dirty="0" err="1"/>
              <a:t>Matlab</a:t>
            </a:r>
            <a:r>
              <a:rPr dirty="0"/>
              <a:t> prompt</a:t>
            </a:r>
          </a:p>
        </p:txBody>
      </p:sp>
      <p:sp>
        <p:nvSpPr>
          <p:cNvPr id="127" name="Text Box 16"/>
          <p:cNvSpPr txBox="1"/>
          <p:nvPr/>
        </p:nvSpPr>
        <p:spPr>
          <a:xfrm>
            <a:off x="1299148" y="3094036"/>
            <a:ext cx="7239001"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1600"/>
              </a:spcBef>
              <a:defRPr sz="2800">
                <a:latin typeface="Arial Narrow"/>
                <a:ea typeface="Arial Narrow"/>
                <a:cs typeface="Arial Narrow"/>
                <a:sym typeface="Arial Narrow"/>
              </a:defRPr>
            </a:pPr>
            <a:r>
              <a:t>Simulink library and </a:t>
            </a:r>
            <a:r>
              <a:rPr i="1"/>
              <a:t>untitled</a:t>
            </a:r>
            <a:r>
              <a:t> windows appear</a:t>
            </a:r>
          </a:p>
        </p:txBody>
      </p:sp>
      <p:grpSp>
        <p:nvGrpSpPr>
          <p:cNvPr id="131" name="Group 17"/>
          <p:cNvGrpSpPr/>
          <p:nvPr/>
        </p:nvGrpSpPr>
        <p:grpSpPr>
          <a:xfrm>
            <a:off x="3889947" y="3017836"/>
            <a:ext cx="4038601" cy="2402842"/>
            <a:chOff x="0" y="0"/>
            <a:chExt cx="4038600" cy="2402840"/>
          </a:xfrm>
        </p:grpSpPr>
        <p:sp>
          <p:nvSpPr>
            <p:cNvPr id="128" name="Oval 18"/>
            <p:cNvSpPr/>
            <p:nvPr/>
          </p:nvSpPr>
          <p:spPr>
            <a:xfrm>
              <a:off x="0" y="0"/>
              <a:ext cx="1219200" cy="762000"/>
            </a:xfrm>
            <a:prstGeom prst="ellipse">
              <a:avLst/>
            </a:prstGeom>
            <a:noFill/>
            <a:ln w="9525" cap="flat">
              <a:solidFill>
                <a:srgbClr val="000000"/>
              </a:solidFill>
              <a:prstDash val="solid"/>
              <a:round/>
            </a:ln>
            <a:effectLst/>
          </p:spPr>
          <p:txBody>
            <a:bodyPr wrap="square" lIns="45718" tIns="45718" rIns="45718" bIns="45718" numCol="1" anchor="ctr">
              <a:noAutofit/>
            </a:bodyPr>
            <a:lstStyle/>
            <a:p>
              <a:endParaRPr/>
            </a:p>
          </p:txBody>
        </p:sp>
        <p:sp>
          <p:nvSpPr>
            <p:cNvPr id="129" name="Line 19"/>
            <p:cNvSpPr/>
            <p:nvPr/>
          </p:nvSpPr>
          <p:spPr>
            <a:xfrm flipH="1" flipV="1">
              <a:off x="990599" y="685800"/>
              <a:ext cx="1219201" cy="990601"/>
            </a:xfrm>
            <a:prstGeom prst="line">
              <a:avLst/>
            </a:prstGeom>
            <a:noFill/>
            <a:ln w="9525" cap="flat">
              <a:solidFill>
                <a:srgbClr val="000000"/>
              </a:solidFill>
              <a:prstDash val="solid"/>
              <a:round/>
              <a:tailEnd type="triangle" w="med" len="med"/>
            </a:ln>
            <a:effectLst/>
          </p:spPr>
          <p:txBody>
            <a:bodyPr wrap="square" lIns="45718" tIns="45718" rIns="45718" bIns="45718" numCol="1" anchor="t">
              <a:noAutofit/>
            </a:bodyPr>
            <a:lstStyle/>
            <a:p>
              <a:endParaRPr/>
            </a:p>
          </p:txBody>
        </p:sp>
        <p:sp>
          <p:nvSpPr>
            <p:cNvPr id="130" name="Text Box 20"/>
            <p:cNvSpPr txBox="1"/>
            <p:nvPr/>
          </p:nvSpPr>
          <p:spPr>
            <a:xfrm>
              <a:off x="762000" y="1752600"/>
              <a:ext cx="3276600" cy="6502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spcBef>
                  <a:spcPts val="1000"/>
                </a:spcBef>
              </a:lvl1pPr>
            </a:lstStyle>
            <a:p>
              <a:r>
                <a:t>This is here where we construct our model.</a:t>
              </a:r>
            </a:p>
          </p:txBody>
        </p:sp>
      </p:grpSp>
      <p:grpSp>
        <p:nvGrpSpPr>
          <p:cNvPr id="135" name="Group 21"/>
          <p:cNvGrpSpPr/>
          <p:nvPr/>
        </p:nvGrpSpPr>
        <p:grpSpPr>
          <a:xfrm>
            <a:off x="902273" y="3017836"/>
            <a:ext cx="2682876" cy="2723516"/>
            <a:chOff x="0" y="0"/>
            <a:chExt cx="2682875" cy="2723514"/>
          </a:xfrm>
        </p:grpSpPr>
        <p:sp>
          <p:nvSpPr>
            <p:cNvPr id="132" name="Oval 22"/>
            <p:cNvSpPr/>
            <p:nvPr/>
          </p:nvSpPr>
          <p:spPr>
            <a:xfrm>
              <a:off x="320675" y="0"/>
              <a:ext cx="1371600" cy="762000"/>
            </a:xfrm>
            <a:prstGeom prst="ellipse">
              <a:avLst/>
            </a:prstGeom>
            <a:noFill/>
            <a:ln w="9525" cap="flat">
              <a:solidFill>
                <a:srgbClr val="000000"/>
              </a:solidFill>
              <a:prstDash val="solid"/>
              <a:round/>
            </a:ln>
            <a:effectLst/>
          </p:spPr>
          <p:txBody>
            <a:bodyPr wrap="square" lIns="45718" tIns="45718" rIns="45718" bIns="45718" numCol="1" anchor="ctr">
              <a:noAutofit/>
            </a:bodyPr>
            <a:lstStyle/>
            <a:p>
              <a:endParaRPr/>
            </a:p>
          </p:txBody>
        </p:sp>
        <p:sp>
          <p:nvSpPr>
            <p:cNvPr id="133" name="Line 23"/>
            <p:cNvSpPr/>
            <p:nvPr/>
          </p:nvSpPr>
          <p:spPr>
            <a:xfrm flipV="1">
              <a:off x="1007745" y="761999"/>
              <a:ext cx="1" cy="1066801"/>
            </a:xfrm>
            <a:prstGeom prst="line">
              <a:avLst/>
            </a:prstGeom>
            <a:noFill/>
            <a:ln w="9525" cap="flat">
              <a:solidFill>
                <a:srgbClr val="000000"/>
              </a:solidFill>
              <a:prstDash val="solid"/>
              <a:round/>
              <a:tailEnd type="triangle" w="med" len="med"/>
            </a:ln>
            <a:effectLst/>
          </p:spPr>
          <p:txBody>
            <a:bodyPr wrap="square" lIns="45718" tIns="45718" rIns="45718" bIns="45718" numCol="1" anchor="t">
              <a:noAutofit/>
            </a:bodyPr>
            <a:lstStyle/>
            <a:p>
              <a:endParaRPr/>
            </a:p>
          </p:txBody>
        </p:sp>
        <p:sp>
          <p:nvSpPr>
            <p:cNvPr id="134" name="Text Box 24"/>
            <p:cNvSpPr txBox="1"/>
            <p:nvPr/>
          </p:nvSpPr>
          <p:spPr>
            <a:xfrm>
              <a:off x="0" y="1793875"/>
              <a:ext cx="2682875" cy="929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r>
                <a:t>It is where we obtain the blocks to construct our model</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 Box 12"/>
          <p:cNvSpPr txBox="1"/>
          <p:nvPr/>
        </p:nvSpPr>
        <p:spPr>
          <a:xfrm>
            <a:off x="1353274" y="3356991"/>
            <a:ext cx="6248401" cy="904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1600"/>
              </a:spcBef>
              <a:defRPr sz="2800">
                <a:latin typeface="Arial Narrow"/>
                <a:ea typeface="Arial Narrow"/>
                <a:cs typeface="Arial Narrow"/>
                <a:sym typeface="Arial Narrow"/>
              </a:defRPr>
            </a:pPr>
            <a:r>
              <a:t>‘Drag and drop’ block from the </a:t>
            </a:r>
            <a:r>
              <a:rPr i="1"/>
              <a:t>Simulink library</a:t>
            </a:r>
            <a:r>
              <a:t> window to the </a:t>
            </a:r>
            <a:r>
              <a:rPr i="1"/>
              <a:t>untitled</a:t>
            </a:r>
            <a:r>
              <a:t> window</a:t>
            </a:r>
          </a:p>
        </p:txBody>
      </p:sp>
      <p:pic>
        <p:nvPicPr>
          <p:cNvPr id="151" name="Picture 2" descr="Picture 2"/>
          <p:cNvPicPr>
            <a:picLocks noChangeAspect="1"/>
          </p:cNvPicPr>
          <p:nvPr/>
        </p:nvPicPr>
        <p:blipFill>
          <a:blip r:embed="rId2">
            <a:extLst/>
          </a:blip>
          <a:stretch>
            <a:fillRect/>
          </a:stretch>
        </p:blipFill>
        <p:spPr>
          <a:xfrm>
            <a:off x="1979711" y="3899291"/>
            <a:ext cx="5248276" cy="2800351"/>
          </a:xfrm>
          <a:prstGeom prst="rect">
            <a:avLst/>
          </a:prstGeom>
          <a:ln w="12700">
            <a:miter lim="400000"/>
          </a:ln>
        </p:spPr>
      </p:pic>
      <p:sp>
        <p:nvSpPr>
          <p:cNvPr id="152" name="Title 1"/>
          <p:cNvSpPr txBox="1">
            <a:spLocks noGrp="1"/>
          </p:cNvSpPr>
          <p:nvPr>
            <p:ph type="title"/>
          </p:nvPr>
        </p:nvSpPr>
        <p:spPr>
          <a:xfrm>
            <a:off x="107504" y="116632"/>
            <a:ext cx="8229601" cy="1325563"/>
          </a:xfrm>
          <a:prstGeom prst="rect">
            <a:avLst/>
          </a:prstGeom>
        </p:spPr>
        <p:txBody>
          <a:bodyPr/>
          <a:lstStyle>
            <a:lvl1pPr>
              <a:defRPr sz="4000" b="1">
                <a:solidFill>
                  <a:schemeClr val="accent3">
                    <a:lumOff val="44000"/>
                  </a:schemeClr>
                </a:solidFill>
              </a:defRPr>
            </a:lvl1pPr>
          </a:lstStyle>
          <a:p>
            <a:r>
              <a:t>Simulink Modelling</a:t>
            </a:r>
          </a:p>
        </p:txBody>
      </p:sp>
      <p:grpSp>
        <p:nvGrpSpPr>
          <p:cNvPr id="160" name="Group 6"/>
          <p:cNvGrpSpPr/>
          <p:nvPr/>
        </p:nvGrpSpPr>
        <p:grpSpPr>
          <a:xfrm>
            <a:off x="2312986" y="2055383"/>
            <a:ext cx="3482976" cy="754043"/>
            <a:chOff x="0" y="0"/>
            <a:chExt cx="3482975" cy="754041"/>
          </a:xfrm>
        </p:grpSpPr>
        <p:grpSp>
          <p:nvGrpSpPr>
            <p:cNvPr id="155" name="AutoShape 5"/>
            <p:cNvGrpSpPr/>
            <p:nvPr/>
          </p:nvGrpSpPr>
          <p:grpSpPr>
            <a:xfrm>
              <a:off x="939800" y="307974"/>
              <a:ext cx="1216026" cy="446068"/>
              <a:chOff x="0" y="0"/>
              <a:chExt cx="1216025" cy="446066"/>
            </a:xfrm>
          </p:grpSpPr>
          <p:sp>
            <p:nvSpPr>
              <p:cNvPr id="153" name="Rectangle"/>
              <p:cNvSpPr/>
              <p:nvPr/>
            </p:nvSpPr>
            <p:spPr>
              <a:xfrm>
                <a:off x="0" y="0"/>
                <a:ext cx="1216026" cy="446067"/>
              </a:xfrm>
              <a:prstGeom prst="rect">
                <a:avLst/>
              </a:prstGeom>
              <a:solidFill>
                <a:schemeClr val="accent3">
                  <a:lumOff val="44000"/>
                </a:schemeClr>
              </a:solidFill>
              <a:ln w="25400" cap="flat">
                <a:solidFill>
                  <a:srgbClr val="000000"/>
                </a:solidFill>
                <a:prstDash val="solid"/>
                <a:round/>
              </a:ln>
              <a:effectLst/>
            </p:spPr>
            <p:txBody>
              <a:bodyPr wrap="square" lIns="45718" tIns="45718" rIns="45718" bIns="45718" numCol="1" anchor="t">
                <a:noAutofit/>
              </a:bodyPr>
              <a:lstStyle/>
              <a:p>
                <a:pPr algn="ctr">
                  <a:defRPr sz="1500">
                    <a:latin typeface="Times New Roman"/>
                    <a:ea typeface="Times New Roman"/>
                    <a:cs typeface="Times New Roman"/>
                    <a:sym typeface="Times New Roman"/>
                  </a:defRPr>
                </a:pPr>
                <a:endParaRPr/>
              </a:p>
            </p:txBody>
          </p:sp>
          <p:sp>
            <p:nvSpPr>
              <p:cNvPr id="154" name="Kp"/>
              <p:cNvSpPr txBox="1"/>
              <p:nvPr/>
            </p:nvSpPr>
            <p:spPr>
              <a:xfrm>
                <a:off x="0" y="-1"/>
                <a:ext cx="1216025" cy="2992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500">
                    <a:latin typeface="Times New Roman"/>
                    <a:ea typeface="Times New Roman"/>
                    <a:cs typeface="Times New Roman"/>
                    <a:sym typeface="Times New Roman"/>
                  </a:defRPr>
                </a:lvl1pPr>
              </a:lstStyle>
              <a:p>
                <a:r>
                  <a:t>Kp</a:t>
                </a:r>
              </a:p>
            </p:txBody>
          </p:sp>
        </p:grpSp>
        <p:sp>
          <p:nvSpPr>
            <p:cNvPr id="156" name="AutoShape 10"/>
            <p:cNvSpPr/>
            <p:nvPr/>
          </p:nvSpPr>
          <p:spPr>
            <a:xfrm flipV="1">
              <a:off x="0" y="538940"/>
              <a:ext cx="939800" cy="4763"/>
            </a:xfrm>
            <a:prstGeom prst="line">
              <a:avLst/>
            </a:prstGeom>
            <a:noFill/>
            <a:ln w="25400" cap="flat">
              <a:solidFill>
                <a:srgbClr val="000000"/>
              </a:solidFill>
              <a:prstDash val="solid"/>
              <a:round/>
              <a:tailEnd type="triangle" w="med" len="me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157" name="Line 12"/>
            <p:cNvSpPr/>
            <p:nvPr/>
          </p:nvSpPr>
          <p:spPr>
            <a:xfrm>
              <a:off x="2197100" y="538161"/>
              <a:ext cx="1285876" cy="1"/>
            </a:xfrm>
            <a:prstGeom prst="line">
              <a:avLst/>
            </a:prstGeom>
            <a:noFill/>
            <a:ln w="25400" cap="flat">
              <a:solidFill>
                <a:srgbClr val="000000"/>
              </a:solidFill>
              <a:prstDash val="solid"/>
              <a:round/>
              <a:tailEnd type="triangle" w="med" len="me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158" name="AutoShape 16"/>
            <p:cNvSpPr txBox="1"/>
            <p:nvPr/>
          </p:nvSpPr>
          <p:spPr>
            <a:xfrm>
              <a:off x="366712" y="0"/>
              <a:ext cx="206376" cy="4370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400">
                  <a:latin typeface="Arial"/>
                  <a:ea typeface="Arial"/>
                  <a:cs typeface="Arial"/>
                  <a:sym typeface="Arial"/>
                </a:defRPr>
              </a:lvl1pPr>
            </a:lstStyle>
            <a:p>
              <a:r>
                <a:t>r</a:t>
              </a:r>
            </a:p>
          </p:txBody>
        </p:sp>
        <p:sp>
          <p:nvSpPr>
            <p:cNvPr id="159" name="AutoShape 17"/>
            <p:cNvSpPr txBox="1"/>
            <p:nvPr/>
          </p:nvSpPr>
          <p:spPr>
            <a:xfrm>
              <a:off x="2803525" y="76199"/>
              <a:ext cx="257176" cy="4370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defRPr sz="2400">
                  <a:latin typeface="Arial"/>
                  <a:ea typeface="Arial"/>
                  <a:cs typeface="Arial"/>
                  <a:sym typeface="Arial"/>
                </a:defRPr>
              </a:lvl1pPr>
            </a:lstStyle>
            <a:p>
              <a:r>
                <a:t>c</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5073" t="27259" r="25371" b="50508"/>
          <a:stretch/>
        </p:blipFill>
        <p:spPr>
          <a:xfrm>
            <a:off x="1988280" y="1670879"/>
            <a:ext cx="4310742" cy="745351"/>
          </a:xfrm>
          <a:prstGeom prst="rect">
            <a:avLst/>
          </a:prstGeom>
        </p:spPr>
      </p:pic>
      <p:sp>
        <p:nvSpPr>
          <p:cNvPr id="163" name="Title 1"/>
          <p:cNvSpPr txBox="1">
            <a:spLocks noGrp="1"/>
          </p:cNvSpPr>
          <p:nvPr>
            <p:ph type="title"/>
          </p:nvPr>
        </p:nvSpPr>
        <p:spPr>
          <a:xfrm>
            <a:off x="107504" y="116632"/>
            <a:ext cx="8229601" cy="1325563"/>
          </a:xfrm>
          <a:prstGeom prst="rect">
            <a:avLst/>
          </a:prstGeom>
        </p:spPr>
        <p:txBody>
          <a:bodyPr/>
          <a:lstStyle>
            <a:lvl1pPr>
              <a:defRPr sz="4000" b="1">
                <a:solidFill>
                  <a:schemeClr val="accent3">
                    <a:lumOff val="44000"/>
                  </a:schemeClr>
                </a:solidFill>
              </a:defRPr>
            </a:lvl1pPr>
          </a:lstStyle>
          <a:p>
            <a:r>
              <a:t>Simulink Modelling</a:t>
            </a:r>
          </a:p>
        </p:txBody>
      </p:sp>
      <p:sp>
        <p:nvSpPr>
          <p:cNvPr id="164" name="TextBox 1"/>
          <p:cNvSpPr txBox="1"/>
          <p:nvPr/>
        </p:nvSpPr>
        <p:spPr>
          <a:xfrm>
            <a:off x="227384" y="3413394"/>
            <a:ext cx="341856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buSzPct val="100000"/>
            </a:pPr>
            <a:r>
              <a:rPr dirty="0"/>
              <a:t>r(t)=u(t), </a:t>
            </a:r>
            <a:r>
              <a:rPr dirty="0" err="1"/>
              <a:t>t</a:t>
            </a:r>
            <a:r>
              <a:rPr sz="1400" dirty="0" err="1"/>
              <a:t>step</a:t>
            </a:r>
            <a:r>
              <a:rPr dirty="0"/>
              <a:t> = 0, r(0)=0, </a:t>
            </a:r>
            <a:r>
              <a:rPr dirty="0" smtClean="0"/>
              <a:t>Gain=1</a:t>
            </a:r>
            <a:endParaRPr dirty="0"/>
          </a:p>
        </p:txBody>
      </p:sp>
      <p:sp>
        <p:nvSpPr>
          <p:cNvPr id="165" name="where tstep is the delay time."/>
          <p:cNvSpPr txBox="1"/>
          <p:nvPr/>
        </p:nvSpPr>
        <p:spPr>
          <a:xfrm>
            <a:off x="340195" y="4016588"/>
            <a:ext cx="32961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dirty="0"/>
              <a:t>where </a:t>
            </a:r>
            <a:r>
              <a:rPr dirty="0" err="1"/>
              <a:t>t</a:t>
            </a:r>
            <a:r>
              <a:rPr sz="1400" dirty="0" err="1"/>
              <a:t>step</a:t>
            </a:r>
            <a:r>
              <a:rPr dirty="0"/>
              <a:t> is the delay time.</a:t>
            </a:r>
          </a:p>
        </p:txBody>
      </p:sp>
      <p:sp>
        <p:nvSpPr>
          <p:cNvPr id="2" name="TextBox 1"/>
          <p:cNvSpPr txBox="1"/>
          <p:nvPr/>
        </p:nvSpPr>
        <p:spPr>
          <a:xfrm>
            <a:off x="1988280" y="2487069"/>
            <a:ext cx="6052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smtClean="0">
                <a:ln>
                  <a:noFill/>
                </a:ln>
                <a:solidFill>
                  <a:srgbClr val="000000"/>
                </a:solidFill>
                <a:effectLst/>
                <a:uFillTx/>
                <a:latin typeface="+mj-lt"/>
                <a:ea typeface="+mj-ea"/>
                <a:cs typeface="+mj-cs"/>
                <a:sym typeface="Helvetica"/>
              </a:rPr>
              <a:t>Input</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sp>
        <p:nvSpPr>
          <p:cNvPr id="3" name="TextBox 2"/>
          <p:cNvSpPr txBox="1"/>
          <p:nvPr/>
        </p:nvSpPr>
        <p:spPr>
          <a:xfrm>
            <a:off x="3956421" y="2548542"/>
            <a:ext cx="3744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smtClean="0">
                <a:ln>
                  <a:noFill/>
                </a:ln>
                <a:solidFill>
                  <a:srgbClr val="000000"/>
                </a:solidFill>
                <a:effectLst/>
                <a:uFillTx/>
                <a:latin typeface="+mj-lt"/>
                <a:ea typeface="+mj-ea"/>
                <a:cs typeface="+mj-cs"/>
                <a:sym typeface="Helvetica"/>
              </a:rPr>
              <a:t>Kp</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sp>
        <p:nvSpPr>
          <p:cNvPr id="4" name="TextBox 3"/>
          <p:cNvSpPr txBox="1"/>
          <p:nvPr/>
        </p:nvSpPr>
        <p:spPr>
          <a:xfrm>
            <a:off x="5586293" y="2487069"/>
            <a:ext cx="7848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smtClean="0">
                <a:ln>
                  <a:noFill/>
                </a:ln>
                <a:solidFill>
                  <a:srgbClr val="000000"/>
                </a:solidFill>
                <a:effectLst/>
                <a:uFillTx/>
                <a:latin typeface="+mj-lt"/>
                <a:ea typeface="+mj-ea"/>
                <a:cs typeface="+mj-cs"/>
                <a:sym typeface="Helvetica"/>
              </a:rPr>
              <a:t>Output</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pic>
        <p:nvPicPr>
          <p:cNvPr id="6" name="Picture 5"/>
          <p:cNvPicPr>
            <a:picLocks noChangeAspect="1"/>
          </p:cNvPicPr>
          <p:nvPr/>
        </p:nvPicPr>
        <p:blipFill>
          <a:blip r:embed="rId3"/>
          <a:stretch>
            <a:fillRect/>
          </a:stretch>
        </p:blipFill>
        <p:spPr>
          <a:xfrm>
            <a:off x="4389462" y="3138251"/>
            <a:ext cx="4029593" cy="284949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5073" t="27259" r="25371" b="50508"/>
          <a:stretch/>
        </p:blipFill>
        <p:spPr>
          <a:xfrm>
            <a:off x="1988280" y="1670879"/>
            <a:ext cx="4310742" cy="745351"/>
          </a:xfrm>
          <a:prstGeom prst="rect">
            <a:avLst/>
          </a:prstGeom>
        </p:spPr>
      </p:pic>
      <p:sp>
        <p:nvSpPr>
          <p:cNvPr id="163" name="Title 1"/>
          <p:cNvSpPr txBox="1">
            <a:spLocks noGrp="1"/>
          </p:cNvSpPr>
          <p:nvPr>
            <p:ph type="title"/>
          </p:nvPr>
        </p:nvSpPr>
        <p:spPr>
          <a:xfrm>
            <a:off x="107504" y="116632"/>
            <a:ext cx="8229601" cy="1325563"/>
          </a:xfrm>
          <a:prstGeom prst="rect">
            <a:avLst/>
          </a:prstGeom>
        </p:spPr>
        <p:txBody>
          <a:bodyPr/>
          <a:lstStyle>
            <a:lvl1pPr>
              <a:defRPr sz="4000" b="1">
                <a:solidFill>
                  <a:schemeClr val="accent3">
                    <a:lumOff val="44000"/>
                  </a:schemeClr>
                </a:solidFill>
              </a:defRPr>
            </a:lvl1pPr>
          </a:lstStyle>
          <a:p>
            <a:r>
              <a:t>Simulink Modelling</a:t>
            </a:r>
          </a:p>
        </p:txBody>
      </p:sp>
      <p:sp>
        <p:nvSpPr>
          <p:cNvPr id="164" name="TextBox 1"/>
          <p:cNvSpPr txBox="1"/>
          <p:nvPr/>
        </p:nvSpPr>
        <p:spPr>
          <a:xfrm>
            <a:off x="227384" y="3413394"/>
            <a:ext cx="341856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buSzPct val="100000"/>
            </a:pPr>
            <a:r>
              <a:rPr dirty="0" smtClean="0"/>
              <a:t>r(t</a:t>
            </a:r>
            <a:r>
              <a:rPr dirty="0"/>
              <a:t>)=u(t), </a:t>
            </a:r>
            <a:r>
              <a:rPr dirty="0" err="1"/>
              <a:t>t</a:t>
            </a:r>
            <a:r>
              <a:rPr sz="1400" dirty="0" err="1"/>
              <a:t>step</a:t>
            </a:r>
            <a:r>
              <a:rPr dirty="0"/>
              <a:t> = 0, r(0)=0, </a:t>
            </a:r>
            <a:r>
              <a:rPr dirty="0" smtClean="0"/>
              <a:t>Gain=3</a:t>
            </a:r>
            <a:endParaRPr dirty="0"/>
          </a:p>
        </p:txBody>
      </p:sp>
      <p:sp>
        <p:nvSpPr>
          <p:cNvPr id="2" name="TextBox 1"/>
          <p:cNvSpPr txBox="1"/>
          <p:nvPr/>
        </p:nvSpPr>
        <p:spPr>
          <a:xfrm>
            <a:off x="1988280" y="2487069"/>
            <a:ext cx="6052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smtClean="0">
                <a:ln>
                  <a:noFill/>
                </a:ln>
                <a:solidFill>
                  <a:srgbClr val="000000"/>
                </a:solidFill>
                <a:effectLst/>
                <a:uFillTx/>
                <a:latin typeface="+mj-lt"/>
                <a:ea typeface="+mj-ea"/>
                <a:cs typeface="+mj-cs"/>
                <a:sym typeface="Helvetica"/>
              </a:rPr>
              <a:t>Input</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sp>
        <p:nvSpPr>
          <p:cNvPr id="3" name="TextBox 2"/>
          <p:cNvSpPr txBox="1"/>
          <p:nvPr/>
        </p:nvSpPr>
        <p:spPr>
          <a:xfrm>
            <a:off x="3956421" y="2548542"/>
            <a:ext cx="3744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err="1" smtClean="0">
                <a:ln>
                  <a:noFill/>
                </a:ln>
                <a:solidFill>
                  <a:srgbClr val="000000"/>
                </a:solidFill>
                <a:effectLst/>
                <a:uFillTx/>
                <a:latin typeface="+mj-lt"/>
                <a:ea typeface="+mj-ea"/>
                <a:cs typeface="+mj-cs"/>
                <a:sym typeface="Helvetica"/>
              </a:rPr>
              <a:t>Kp</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sp>
        <p:nvSpPr>
          <p:cNvPr id="4" name="TextBox 3"/>
          <p:cNvSpPr txBox="1"/>
          <p:nvPr/>
        </p:nvSpPr>
        <p:spPr>
          <a:xfrm>
            <a:off x="5586293" y="2487069"/>
            <a:ext cx="7848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0" u="none" strike="noStrike" cap="none" spc="0" normalizeH="0" baseline="0" dirty="0" smtClean="0">
                <a:ln>
                  <a:noFill/>
                </a:ln>
                <a:solidFill>
                  <a:srgbClr val="000000"/>
                </a:solidFill>
                <a:effectLst/>
                <a:uFillTx/>
                <a:latin typeface="+mj-lt"/>
                <a:ea typeface="+mj-ea"/>
                <a:cs typeface="+mj-cs"/>
                <a:sym typeface="Helvetica"/>
              </a:rPr>
              <a:t>Output</a:t>
            </a:r>
            <a:endParaRPr kumimoji="0" lang="en-GB" sz="1800" b="0" i="0" u="none" strike="noStrike" cap="none" spc="0" normalizeH="0" baseline="0" dirty="0">
              <a:ln>
                <a:noFill/>
              </a:ln>
              <a:solidFill>
                <a:srgbClr val="000000"/>
              </a:solidFill>
              <a:effectLst/>
              <a:uFillTx/>
              <a:latin typeface="+mj-lt"/>
              <a:ea typeface="+mj-ea"/>
              <a:cs typeface="+mj-cs"/>
              <a:sym typeface="Helvetica"/>
            </a:endParaRPr>
          </a:p>
        </p:txBody>
      </p:sp>
      <p:pic>
        <p:nvPicPr>
          <p:cNvPr id="7" name="Picture 6"/>
          <p:cNvPicPr>
            <a:picLocks noChangeAspect="1"/>
          </p:cNvPicPr>
          <p:nvPr/>
        </p:nvPicPr>
        <p:blipFill>
          <a:blip r:embed="rId3"/>
          <a:stretch>
            <a:fillRect/>
          </a:stretch>
        </p:blipFill>
        <p:spPr>
          <a:xfrm>
            <a:off x="4222304" y="3333430"/>
            <a:ext cx="3957277" cy="2798360"/>
          </a:xfrm>
          <a:prstGeom prst="rect">
            <a:avLst/>
          </a:prstGeom>
        </p:spPr>
      </p:pic>
    </p:spTree>
    <p:extLst>
      <p:ext uri="{BB962C8B-B14F-4D97-AF65-F5344CB8AC3E}">
        <p14:creationId xmlns:p14="http://schemas.microsoft.com/office/powerpoint/2010/main" val="16727394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Office Theme">
      <a:majorFont>
        <a:latin typeface="Helvetica"/>
        <a:ea typeface="Helvetica"/>
        <a:cs typeface="Helvetica"/>
      </a:majorFont>
      <a:minorFont>
        <a:latin typeface="Avenir Roman"/>
        <a:ea typeface="Avenir Roman"/>
        <a:cs typeface="Avenir Roma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Office Theme">
      <a:majorFont>
        <a:latin typeface="Helvetica"/>
        <a:ea typeface="Helvetica"/>
        <a:cs typeface="Helvetica"/>
      </a:majorFont>
      <a:minorFont>
        <a:latin typeface="Avenir Roman"/>
        <a:ea typeface="Avenir Roman"/>
        <a:cs typeface="Avenir Roma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456</TotalTime>
  <Words>659</Words>
  <Application>Microsoft Office PowerPoint</Application>
  <PresentationFormat>On-screen Show (4:3)</PresentationFormat>
  <Paragraphs>123</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Narrow</vt:lpstr>
      <vt:lpstr>Avenir Roman</vt:lpstr>
      <vt:lpstr>Helvetica</vt:lpstr>
      <vt:lpstr>Times New Roman</vt:lpstr>
      <vt:lpstr>Office Theme</vt:lpstr>
      <vt:lpstr>Control System Design by Simulation using Simulink</vt:lpstr>
      <vt:lpstr>Simulink</vt:lpstr>
      <vt:lpstr>Simulink Elements</vt:lpstr>
      <vt:lpstr>Simulink Library</vt:lpstr>
      <vt:lpstr>Simulink Modelling</vt:lpstr>
      <vt:lpstr>Simulink Modelling</vt:lpstr>
      <vt:lpstr>Simulink Modelling</vt:lpstr>
      <vt:lpstr>Simulink Modelling</vt:lpstr>
      <vt:lpstr>Simulink Modelling</vt:lpstr>
      <vt:lpstr>Simulink Modelling</vt:lpstr>
      <vt:lpstr>General Control Loop Structure </vt:lpstr>
      <vt:lpstr>PowerPoint Presentation</vt:lpstr>
      <vt:lpstr>PowerPoint Presentation</vt:lpstr>
      <vt:lpstr>PowerPoint Presentation</vt:lpstr>
      <vt:lpstr>PowerPoint Presentation</vt:lpstr>
      <vt:lpstr>PowerPoint Presentation</vt:lpstr>
      <vt:lpstr>PowerPoint Presentation</vt:lpstr>
      <vt:lpstr>Bioprocess Controller Design</vt:lpstr>
      <vt:lpstr>Bioprocess Controller Design</vt:lpstr>
      <vt:lpstr>PID Tuning Methods</vt:lpstr>
      <vt:lpstr>PID Tuning Methods</vt:lpstr>
      <vt:lpstr>PID Tuning Methods</vt:lpstr>
      <vt:lpstr>PID Tuning Methods</vt:lpstr>
      <vt:lpstr>PID Tuning Methods</vt:lpstr>
      <vt:lpstr>PID Tuning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System Design by Simulation using Simulink</dc:title>
  <dc:creator>Yuhong Zhou</dc:creator>
  <cp:lastModifiedBy>Yuhong Zhou</cp:lastModifiedBy>
  <cp:revision>18</cp:revision>
  <dcterms:modified xsi:type="dcterms:W3CDTF">2019-11-12T10:31:52Z</dcterms:modified>
</cp:coreProperties>
</file>